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6"/>
    <p:sldMasterId id="214748366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Lst>
  <p:sldSz cy="5143500" cx="9144000"/>
  <p:notesSz cx="6858000" cy="9144000"/>
  <p:embeddedFontLst>
    <p:embeddedFont>
      <p:font typeface="Cambria Math"/>
      <p:regular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6" roundtripDataSignature="AMtx7mjiuuG7qi4K9ZpePvs2OlldEt3tCg=="/>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Adam C Talamantes"/>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6FF60EA-70BF-47BD-A2E9-32179D32A210}">
  <a:tblStyle styleId="{C6FF60EA-70BF-47BD-A2E9-32179D32A210}"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slide" Target="slides/slide2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font" Target="fonts/CambriaMath-regular.fntdata"/><Relationship Id="rId12" Type="http://schemas.openxmlformats.org/officeDocument/2006/relationships/slide" Target="slides/slide4.xml"/><Relationship Id="rId34" Type="http://schemas.openxmlformats.org/officeDocument/2006/relationships/slide" Target="slides/slide26.xml"/><Relationship Id="rId15" Type="http://schemas.openxmlformats.org/officeDocument/2006/relationships/slide" Target="slides/slide7.xml"/><Relationship Id="rId14" Type="http://schemas.openxmlformats.org/officeDocument/2006/relationships/slide" Target="slides/slide6.xml"/><Relationship Id="rId36" Type="http://customschemas.google.com/relationships/presentationmetadata" Target="meta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7-31T20:34:55.193">
    <p:pos x="6000" y="0"/>
    <p:text>Add target configuration and add coin flip. Test algorithm by having someone else do it based on the instructions given.  Error exploration.</p:text>
    <p:extLst>
      <p:ext uri="{C676402C-5697-4E1C-873F-D02D1690AC5C}">
        <p15:threadingInfo timeZoneBias="0"/>
      </p:ext>
      <p:ext uri="http://customooxmlschemas.google.com/">
        <go:slidesCustomData xmlns:go="http://customooxmlschemas.google.com/" commentPostId="AAABS5fC-b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f03a2adccf_0_9: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Have groups to share their code and ask how many directions, lines of code, they wrote.  Expect a lot. </a:t>
            </a:r>
            <a:endParaRPr/>
          </a:p>
        </p:txBody>
      </p:sp>
      <p:sp>
        <p:nvSpPr>
          <p:cNvPr id="146" name="Google Shape;146;g2f03a2adccf_0_9: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f03a2adccf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g2f03a2adccf_0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efcd70f0b1_0_145: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g2efcd70f0b1_0_145: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160" name="Google Shape;160;g2efcd70f0b1_0_145: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f0a5cb93b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f0a5cb93b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f0a5cb93b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f0a5cb93b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efcd70f0b1_0_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g2efcd70f0b1_0_3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f03a2adccf_0_273: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8" name="Google Shape;188;g2f03a2adccf_0_273: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efcd70f0b1_0_138: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g2efcd70f0b1_0_138: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Let them know they start at the star and use only the instructions given to get buttons from initial to target configuration. Pieces can be moved over other pieces but not put on top of pieces, and once you drop a piece, you don’t go back to the start unless you stated the instructions to move you back to the star.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After everyone writes the instructions for solving the problem, ask students to count how many instructions they have and if you have time, maybe switch with another group to test their. solution.</a:t>
            </a:r>
            <a:endParaRPr/>
          </a:p>
        </p:txBody>
      </p:sp>
      <p:sp>
        <p:nvSpPr>
          <p:cNvPr id="195" name="Google Shape;195;g2efcd70f0b1_0_138: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fcd70f0b1_0_396: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g2efcd70f0b1_0_396: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Let them know they start at the star and use only the instructions given to get buttons from initial to target configuration. Pieces can be moved over other pieces but not put on top of pieces, and once you drop a piece, you don’t go back to the start unless you stated the instructions to move you back to the star.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After everyone writes the instructions for solving the problem, ask students to count how many instructions they have and if you have time, maybe switch with another group to test their. solution.</a:t>
            </a:r>
            <a:endParaRPr/>
          </a:p>
        </p:txBody>
      </p:sp>
      <p:sp>
        <p:nvSpPr>
          <p:cNvPr id="203" name="Google Shape;203;g2efcd70f0b1_0_396: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f03a2adccf_0_278: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2f03a2adccf_0_278: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11" name="Google Shape;211;g2f03a2adccf_0_278: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efcd70f0b1_0_157: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g2efcd70f0b1_0_157: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18" name="Google Shape;218;g2efcd70f0b1_0_157: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efcd70f0b1_0_151: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g2efcd70f0b1_0_151: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Dictionary includes L, R, …</a:t>
            </a:r>
            <a:endParaRPr/>
          </a:p>
          <a:p>
            <a:pPr indent="0" lvl="0" marL="0" rtl="0" algn="l">
              <a:lnSpc>
                <a:spcPct val="100000"/>
              </a:lnSpc>
              <a:spcBef>
                <a:spcPts val="0"/>
              </a:spcBef>
              <a:spcAft>
                <a:spcPts val="0"/>
              </a:spcAft>
              <a:buSzPts val="1100"/>
              <a:buNone/>
            </a:pPr>
            <a:r>
              <a:rPr lang="en"/>
              <a:t>Grammar has rules with terminals and non-terminals. Terminals are in the dictionary and non-terminals govern the way the terminals can go together, just as English has sentence going to noun verb and noun goes to a set of nouns and verb goes to a set of verbs. </a:t>
            </a:r>
            <a:endParaRPr/>
          </a:p>
          <a:p>
            <a:pPr indent="0" lvl="0" marL="0" rtl="0" algn="l">
              <a:lnSpc>
                <a:spcPct val="100000"/>
              </a:lnSpc>
              <a:spcBef>
                <a:spcPts val="0"/>
              </a:spcBef>
              <a:spcAft>
                <a:spcPts val="0"/>
              </a:spcAft>
              <a:buSzPts val="1100"/>
              <a:buNone/>
            </a:pPr>
            <a:r>
              <a:t/>
            </a:r>
            <a:endParaRPr/>
          </a:p>
        </p:txBody>
      </p:sp>
      <p:sp>
        <p:nvSpPr>
          <p:cNvPr id="225" name="Google Shape;225;g2efcd70f0b1_0_151: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f03a2adccf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g2f03a2adccf_0_3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03a2adccf_0_291: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g2f03a2adccf_0_291: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38" name="Google Shape;238;g2f03a2adccf_0_291: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f03a2adccf_0_297: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g2f03a2adccf_0_297: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45" name="Google Shape;245;g2f03a2adccf_0_297: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2f03a2adccf_0_303: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g2f03a2adccf_0_303:notes"/>
          <p:cNvSpPr txBox="1"/>
          <p:nvPr>
            <p:ph idx="1" type="body"/>
          </p:nvPr>
        </p:nvSpPr>
        <p:spPr>
          <a:xfrm>
            <a:off x="685800" y="4400551"/>
            <a:ext cx="5486400" cy="36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252" name="Google Shape;252;g2f03a2adccf_0_303:notes"/>
          <p:cNvSpPr txBox="1"/>
          <p:nvPr>
            <p:ph idx="12" type="sldNum"/>
          </p:nvPr>
        </p:nvSpPr>
        <p:spPr>
          <a:xfrm>
            <a:off x="3884414" y="8684684"/>
            <a:ext cx="2971800" cy="4593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efcd70f0b1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g2efcd70f0b1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efcd70f0b1_0_128: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g2efcd70f0b1_0_128: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efcd70f0b1_0_133: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g2efcd70f0b1_0_133: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efcd70f0b1_0_346: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 name="Google Shape;116;g2efcd70f0b1_0_346: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efcd70f0b1_0_353: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g2efcd70f0b1_0_353: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efcd70f0b1_0_362: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1" name="Google Shape;131;g2efcd70f0b1_0_362: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f03a2adccf_0_0:notes"/>
          <p:cNvSpPr txBox="1"/>
          <p:nvPr>
            <p:ph idx="1" type="body"/>
          </p:nvPr>
        </p:nvSpPr>
        <p:spPr>
          <a:xfrm>
            <a:off x="685800" y="4400551"/>
            <a:ext cx="5486400" cy="360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0" name="Google Shape;140;g2f03a2adccf_0_0:notes"/>
          <p:cNvSpPr/>
          <p:nvPr>
            <p:ph idx="2" type="sldImg"/>
          </p:nvPr>
        </p:nvSpPr>
        <p:spPr>
          <a:xfrm>
            <a:off x="2271713" y="1143000"/>
            <a:ext cx="23145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1" name="Shape 51"/>
        <p:cNvGrpSpPr/>
        <p:nvPr/>
      </p:nvGrpSpPr>
      <p:grpSpPr>
        <a:xfrm>
          <a:off x="0" y="0"/>
          <a:ext cx="0" cy="0"/>
          <a:chOff x="0" y="0"/>
          <a:chExt cx="0" cy="0"/>
        </a:xfrm>
      </p:grpSpPr>
      <p:sp>
        <p:nvSpPr>
          <p:cNvPr id="52" name="Google Shape;52;g2efcd70f0b1_0_213"/>
          <p:cNvSpPr/>
          <p:nvPr/>
        </p:nvSpPr>
        <p:spPr>
          <a:xfrm>
            <a:off x="-5207" y="-15615"/>
            <a:ext cx="9160800" cy="857400"/>
          </a:xfrm>
          <a:prstGeom prst="rect">
            <a:avLst/>
          </a:prstGeom>
          <a:solidFill>
            <a:srgbClr val="DC440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3" name="Google Shape;53;g2efcd70f0b1_0_213"/>
          <p:cNvSpPr txBox="1"/>
          <p:nvPr>
            <p:ph type="ctrTitle"/>
          </p:nvPr>
        </p:nvSpPr>
        <p:spPr>
          <a:xfrm>
            <a:off x="685801" y="2049542"/>
            <a:ext cx="7772400" cy="812400"/>
          </a:xfrm>
          <a:prstGeom prst="rect">
            <a:avLst/>
          </a:prstGeom>
          <a:noFill/>
          <a:ln>
            <a:noFill/>
          </a:ln>
        </p:spPr>
        <p:txBody>
          <a:bodyPr anchorCtr="0" anchor="t" bIns="34275" lIns="68575" spcFirstLastPara="1" rIns="68575" wrap="square" tIns="34275">
            <a:normAutofit/>
          </a:bodyPr>
          <a:lstStyle>
            <a:lvl1pPr lvl="0" marR="0" rtl="0" algn="ctr">
              <a:lnSpc>
                <a:spcPct val="100000"/>
              </a:lnSpc>
              <a:spcBef>
                <a:spcPts val="0"/>
              </a:spcBef>
              <a:spcAft>
                <a:spcPts val="0"/>
              </a:spcAft>
              <a:buClr>
                <a:srgbClr val="DC4400"/>
              </a:buClr>
              <a:buSzPts val="3600"/>
              <a:buFont typeface="Impact"/>
              <a:buNone/>
              <a:defRPr b="0" i="0" sz="3600" u="none" cap="none" strike="noStrike">
                <a:solidFill>
                  <a:srgbClr val="DC4400"/>
                </a:solidFill>
                <a:latin typeface="Impact"/>
                <a:ea typeface="Impact"/>
                <a:cs typeface="Impact"/>
                <a:sym typeface="Impact"/>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g2efcd70f0b1_0_213"/>
          <p:cNvSpPr txBox="1"/>
          <p:nvPr>
            <p:ph idx="1" type="subTitle"/>
          </p:nvPr>
        </p:nvSpPr>
        <p:spPr>
          <a:xfrm>
            <a:off x="1371600" y="2876427"/>
            <a:ext cx="6400800" cy="995700"/>
          </a:xfrm>
          <a:prstGeom prst="rect">
            <a:avLst/>
          </a:prstGeom>
          <a:noFill/>
          <a:ln>
            <a:noFill/>
          </a:ln>
        </p:spPr>
        <p:txBody>
          <a:bodyPr anchorCtr="0" anchor="t" bIns="34275" lIns="68575" spcFirstLastPara="1" rIns="68575" wrap="square" tIns="34275">
            <a:normAutofit/>
          </a:bodyPr>
          <a:lstStyle>
            <a:lvl1pPr lvl="0" marR="0" rtl="0" algn="ctr">
              <a:lnSpc>
                <a:spcPct val="130000"/>
              </a:lnSpc>
              <a:spcBef>
                <a:spcPts val="400"/>
              </a:spcBef>
              <a:spcAft>
                <a:spcPts val="0"/>
              </a:spcAft>
              <a:buClr>
                <a:schemeClr val="dk1"/>
              </a:buClr>
              <a:buSzPts val="2100"/>
              <a:buFont typeface="Arial"/>
              <a:buNone/>
              <a:defRPr b="0" i="0" sz="2100" u="none" cap="none" strike="noStrike">
                <a:solidFill>
                  <a:schemeClr val="dk1"/>
                </a:solidFill>
                <a:latin typeface="Verdana"/>
                <a:ea typeface="Verdana"/>
                <a:cs typeface="Verdana"/>
                <a:sym typeface="Verdana"/>
              </a:defRPr>
            </a:lvl1pPr>
            <a:lvl2pPr lvl="1" marR="0" rtl="0" algn="ctr">
              <a:lnSpc>
                <a:spcPct val="100000"/>
              </a:lnSpc>
              <a:spcBef>
                <a:spcPts val="400"/>
              </a:spcBef>
              <a:spcAft>
                <a:spcPts val="0"/>
              </a:spcAft>
              <a:buClr>
                <a:srgbClr val="888888"/>
              </a:buClr>
              <a:buSzPts val="2100"/>
              <a:buFont typeface="Arial"/>
              <a:buNone/>
              <a:defRPr b="0" i="0" sz="2100" u="none" cap="none" strike="noStrike">
                <a:solidFill>
                  <a:srgbClr val="888888"/>
                </a:solidFill>
                <a:latin typeface="Calibri"/>
                <a:ea typeface="Calibri"/>
                <a:cs typeface="Calibri"/>
                <a:sym typeface="Calibri"/>
              </a:defRPr>
            </a:lvl2pPr>
            <a:lvl3pPr lvl="2" marR="0" rtl="0" algn="ctr">
              <a:lnSpc>
                <a:spcPct val="100000"/>
              </a:lnSpc>
              <a:spcBef>
                <a:spcPts val="4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lvl="3"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4pPr>
            <a:lvl5pPr lvl="4"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5pPr>
            <a:lvl6pPr lvl="5"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6pPr>
            <a:lvl7pPr lvl="6"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7pPr>
            <a:lvl8pPr lvl="7"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8pPr>
            <a:lvl9pPr lvl="8" marR="0" rtl="0" algn="ctr">
              <a:lnSpc>
                <a:spcPct val="100000"/>
              </a:lnSpc>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9pPr>
          </a:lstStyle>
          <a:p/>
        </p:txBody>
      </p:sp>
      <p:pic>
        <p:nvPicPr>
          <p:cNvPr descr="OSU_horizontal_2C_W_over_B.eps" id="55" name="Google Shape;55;g2efcd70f0b1_0_213"/>
          <p:cNvPicPr preferRelativeResize="0"/>
          <p:nvPr/>
        </p:nvPicPr>
        <p:blipFill rotWithShape="1">
          <a:blip r:embed="rId2">
            <a:alphaModFix/>
          </a:blip>
          <a:srcRect b="0" l="0" r="0" t="0"/>
          <a:stretch/>
        </p:blipFill>
        <p:spPr>
          <a:xfrm>
            <a:off x="685799" y="116775"/>
            <a:ext cx="1886803" cy="601560"/>
          </a:xfrm>
          <a:prstGeom prst="rect">
            <a:avLst/>
          </a:prstGeom>
          <a:noFill/>
          <a:ln>
            <a:noFill/>
          </a:ln>
        </p:spPr>
      </p:pic>
      <p:pic>
        <p:nvPicPr>
          <p:cNvPr descr="COE_EECS_Verdana_White.eps" id="56" name="Google Shape;56;g2efcd70f0b1_0_213"/>
          <p:cNvPicPr preferRelativeResize="0"/>
          <p:nvPr/>
        </p:nvPicPr>
        <p:blipFill rotWithShape="1">
          <a:blip r:embed="rId3">
            <a:alphaModFix/>
          </a:blip>
          <a:srcRect b="0" l="0" r="0" t="0"/>
          <a:stretch/>
        </p:blipFill>
        <p:spPr>
          <a:xfrm>
            <a:off x="4433818" y="345018"/>
            <a:ext cx="4087289" cy="2571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7" name="Shape 57"/>
        <p:cNvGrpSpPr/>
        <p:nvPr/>
      </p:nvGrpSpPr>
      <p:grpSpPr>
        <a:xfrm>
          <a:off x="0" y="0"/>
          <a:ext cx="0" cy="0"/>
          <a:chOff x="0" y="0"/>
          <a:chExt cx="0" cy="0"/>
        </a:xfrm>
      </p:grpSpPr>
      <p:sp>
        <p:nvSpPr>
          <p:cNvPr id="58" name="Google Shape;58;g2efcd70f0b1_0_206"/>
          <p:cNvSpPr txBox="1"/>
          <p:nvPr>
            <p:ph type="title"/>
          </p:nvPr>
        </p:nvSpPr>
        <p:spPr>
          <a:xfrm>
            <a:off x="684914" y="938134"/>
            <a:ext cx="7774200" cy="894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DC4400"/>
              </a:buClr>
              <a:buSzPts val="3300"/>
              <a:buFont typeface="Impact"/>
              <a:buNone/>
              <a:defRPr b="0" i="0" sz="3300" u="none" cap="none" strike="noStrike">
                <a:solidFill>
                  <a:srgbClr val="DC4400"/>
                </a:solidFill>
                <a:latin typeface="Impact"/>
                <a:ea typeface="Impact"/>
                <a:cs typeface="Impact"/>
                <a:sym typeface="Impact"/>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9" name="Google Shape;59;g2efcd70f0b1_0_206"/>
          <p:cNvSpPr txBox="1"/>
          <p:nvPr>
            <p:ph idx="1" type="body"/>
          </p:nvPr>
        </p:nvSpPr>
        <p:spPr>
          <a:xfrm>
            <a:off x="684914" y="1832969"/>
            <a:ext cx="7774200" cy="2761800"/>
          </a:xfrm>
          <a:prstGeom prst="rect">
            <a:avLst/>
          </a:prstGeom>
          <a:noFill/>
          <a:ln>
            <a:noFill/>
          </a:ln>
        </p:spPr>
        <p:txBody>
          <a:bodyPr anchorCtr="0" anchor="t" bIns="34275" lIns="68575" spcFirstLastPara="1" rIns="68575" wrap="square" tIns="34275">
            <a:noAutofit/>
          </a:bodyPr>
          <a:lstStyle>
            <a:lvl1pPr indent="-381000" lvl="0" marL="4572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1pPr>
            <a:lvl2pPr indent="-361950" lvl="1" marL="914400" marR="0" rtl="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Verdana"/>
                <a:ea typeface="Verdana"/>
                <a:cs typeface="Verdana"/>
                <a:sym typeface="Verdana"/>
              </a:defRPr>
            </a:lvl2pPr>
            <a:lvl3pPr indent="-342900" lvl="2" marL="13716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3pPr>
            <a:lvl4pPr indent="-323850" lvl="3" marL="18288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Verdana"/>
                <a:ea typeface="Verdana"/>
                <a:cs typeface="Verdana"/>
                <a:sym typeface="Verdana"/>
              </a:defRPr>
            </a:lvl4pPr>
            <a:lvl5pPr indent="-323850" lvl="4" marL="22860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Verdana"/>
                <a:ea typeface="Verdana"/>
                <a:cs typeface="Verdana"/>
                <a:sym typeface="Verdana"/>
              </a:defRPr>
            </a:lvl5pPr>
            <a:lvl6pPr indent="-323850" lvl="5" marL="27432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60" name="Google Shape;60;g2efcd70f0b1_0_206"/>
          <p:cNvSpPr txBox="1"/>
          <p:nvPr>
            <p:ph idx="10" type="dt"/>
          </p:nvPr>
        </p:nvSpPr>
        <p:spPr>
          <a:xfrm>
            <a:off x="684913" y="4767264"/>
            <a:ext cx="19059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61" name="Google Shape;61;g2efcd70f0b1_0_206"/>
          <p:cNvSpPr txBox="1"/>
          <p:nvPr>
            <p:ph idx="11" type="ftr"/>
          </p:nvPr>
        </p:nvSpPr>
        <p:spPr>
          <a:xfrm>
            <a:off x="3124201" y="4767264"/>
            <a:ext cx="28956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62" name="Google Shape;62;g2efcd70f0b1_0_206"/>
          <p:cNvSpPr txBox="1"/>
          <p:nvPr>
            <p:ph idx="12" type="sldNum"/>
          </p:nvPr>
        </p:nvSpPr>
        <p:spPr>
          <a:xfrm>
            <a:off x="6553201" y="4767264"/>
            <a:ext cx="19170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p>
        </p:txBody>
      </p:sp>
      <p:pic>
        <p:nvPicPr>
          <p:cNvPr descr="OSU_COE_horizontal_2C_O_over_B.eps" id="63" name="Google Shape;63;g2efcd70f0b1_0_206"/>
          <p:cNvPicPr preferRelativeResize="0"/>
          <p:nvPr/>
        </p:nvPicPr>
        <p:blipFill rotWithShape="1">
          <a:blip r:embed="rId2">
            <a:alphaModFix/>
          </a:blip>
          <a:srcRect b="0" l="0" r="0" t="0"/>
          <a:stretch/>
        </p:blipFill>
        <p:spPr>
          <a:xfrm>
            <a:off x="6365890" y="243526"/>
            <a:ext cx="2104384" cy="60172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64" name="Shape 64"/>
        <p:cNvGrpSpPr/>
        <p:nvPr/>
      </p:nvGrpSpPr>
      <p:grpSpPr>
        <a:xfrm>
          <a:off x="0" y="0"/>
          <a:ext cx="0" cy="0"/>
          <a:chOff x="0" y="0"/>
          <a:chExt cx="0" cy="0"/>
        </a:xfrm>
      </p:grpSpPr>
      <p:pic>
        <p:nvPicPr>
          <p:cNvPr descr="OSU_COE_horizontal_2C_O_over_B.eps" id="65" name="Google Shape;65;g2efcd70f0b1_0_219"/>
          <p:cNvPicPr preferRelativeResize="0"/>
          <p:nvPr/>
        </p:nvPicPr>
        <p:blipFill rotWithShape="1">
          <a:blip r:embed="rId2">
            <a:alphaModFix/>
          </a:blip>
          <a:srcRect b="0" l="0" r="0" t="0"/>
          <a:stretch/>
        </p:blipFill>
        <p:spPr>
          <a:xfrm>
            <a:off x="6365890" y="243526"/>
            <a:ext cx="2104384" cy="601723"/>
          </a:xfrm>
          <a:prstGeom prst="rect">
            <a:avLst/>
          </a:prstGeom>
          <a:noFill/>
          <a:ln>
            <a:noFill/>
          </a:ln>
        </p:spPr>
      </p:pic>
      <p:sp>
        <p:nvSpPr>
          <p:cNvPr id="66" name="Google Shape;66;g2efcd70f0b1_0_219"/>
          <p:cNvSpPr txBox="1"/>
          <p:nvPr>
            <p:ph type="title"/>
          </p:nvPr>
        </p:nvSpPr>
        <p:spPr>
          <a:xfrm>
            <a:off x="696098" y="2124332"/>
            <a:ext cx="7774200" cy="894900"/>
          </a:xfrm>
          <a:prstGeom prst="rect">
            <a:avLst/>
          </a:prstGeom>
          <a:noFill/>
          <a:ln>
            <a:noFill/>
          </a:ln>
        </p:spPr>
        <p:txBody>
          <a:bodyPr anchorCtr="0" anchor="t" bIns="34275" lIns="68575" spcFirstLastPara="1" rIns="68575" wrap="square" tIns="34275">
            <a:noAutofit/>
          </a:bodyPr>
          <a:lstStyle>
            <a:lvl1pPr lvl="0" marR="0" rtl="0" algn="ctr">
              <a:lnSpc>
                <a:spcPct val="100000"/>
              </a:lnSpc>
              <a:spcBef>
                <a:spcPts val="0"/>
              </a:spcBef>
              <a:spcAft>
                <a:spcPts val="0"/>
              </a:spcAft>
              <a:buClr>
                <a:srgbClr val="DC4400"/>
              </a:buClr>
              <a:buSzPts val="3300"/>
              <a:buFont typeface="Impact"/>
              <a:buNone/>
              <a:defRPr b="0" i="0" sz="3300" u="none" cap="none" strike="noStrike">
                <a:solidFill>
                  <a:srgbClr val="DC4400"/>
                </a:solidFill>
                <a:latin typeface="Impact"/>
                <a:ea typeface="Impact"/>
                <a:cs typeface="Impact"/>
                <a:sym typeface="Impact"/>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67" name="Google Shape;67;g2efcd70f0b1_0_219"/>
          <p:cNvSpPr txBox="1"/>
          <p:nvPr>
            <p:ph idx="10" type="dt"/>
          </p:nvPr>
        </p:nvSpPr>
        <p:spPr>
          <a:xfrm>
            <a:off x="684913" y="4767264"/>
            <a:ext cx="19059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68" name="Google Shape;68;g2efcd70f0b1_0_219"/>
          <p:cNvSpPr txBox="1"/>
          <p:nvPr>
            <p:ph idx="11" type="ftr"/>
          </p:nvPr>
        </p:nvSpPr>
        <p:spPr>
          <a:xfrm>
            <a:off x="3124201" y="4767264"/>
            <a:ext cx="28956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69" name="Google Shape;69;g2efcd70f0b1_0_219"/>
          <p:cNvSpPr txBox="1"/>
          <p:nvPr>
            <p:ph idx="12" type="sldNum"/>
          </p:nvPr>
        </p:nvSpPr>
        <p:spPr>
          <a:xfrm>
            <a:off x="6553201" y="4767264"/>
            <a:ext cx="19170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70" name="Shape 70"/>
        <p:cNvGrpSpPr/>
        <p:nvPr/>
      </p:nvGrpSpPr>
      <p:grpSpPr>
        <a:xfrm>
          <a:off x="0" y="0"/>
          <a:ext cx="0" cy="0"/>
          <a:chOff x="0" y="0"/>
          <a:chExt cx="0" cy="0"/>
        </a:xfrm>
      </p:grpSpPr>
      <p:pic>
        <p:nvPicPr>
          <p:cNvPr descr="OSU_COE_horizontal_2C_O_over_B.eps" id="71" name="Google Shape;71;g2efcd70f0b1_0_225"/>
          <p:cNvPicPr preferRelativeResize="0"/>
          <p:nvPr/>
        </p:nvPicPr>
        <p:blipFill rotWithShape="1">
          <a:blip r:embed="rId2">
            <a:alphaModFix/>
          </a:blip>
          <a:srcRect b="0" l="0" r="0" t="0"/>
          <a:stretch/>
        </p:blipFill>
        <p:spPr>
          <a:xfrm>
            <a:off x="6365890" y="243526"/>
            <a:ext cx="2104384" cy="601723"/>
          </a:xfrm>
          <a:prstGeom prst="rect">
            <a:avLst/>
          </a:prstGeom>
          <a:noFill/>
          <a:ln>
            <a:noFill/>
          </a:ln>
        </p:spPr>
      </p:pic>
      <p:sp>
        <p:nvSpPr>
          <p:cNvPr id="72" name="Google Shape;72;g2efcd70f0b1_0_225"/>
          <p:cNvSpPr txBox="1"/>
          <p:nvPr>
            <p:ph idx="10" type="dt"/>
          </p:nvPr>
        </p:nvSpPr>
        <p:spPr>
          <a:xfrm>
            <a:off x="684913" y="4767264"/>
            <a:ext cx="19059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73" name="Google Shape;73;g2efcd70f0b1_0_225"/>
          <p:cNvSpPr txBox="1"/>
          <p:nvPr>
            <p:ph idx="11" type="ftr"/>
          </p:nvPr>
        </p:nvSpPr>
        <p:spPr>
          <a:xfrm>
            <a:off x="3124201" y="4767264"/>
            <a:ext cx="28956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74" name="Google Shape;74;g2efcd70f0b1_0_225"/>
          <p:cNvSpPr txBox="1"/>
          <p:nvPr>
            <p:ph idx="12" type="sldNum"/>
          </p:nvPr>
        </p:nvSpPr>
        <p:spPr>
          <a:xfrm>
            <a:off x="6553201" y="4767264"/>
            <a:ext cx="19170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75" name="Shape 75"/>
        <p:cNvGrpSpPr/>
        <p:nvPr/>
      </p:nvGrpSpPr>
      <p:grpSpPr>
        <a:xfrm>
          <a:off x="0" y="0"/>
          <a:ext cx="0" cy="0"/>
          <a:chOff x="0" y="0"/>
          <a:chExt cx="0" cy="0"/>
        </a:xfrm>
      </p:grpSpPr>
      <p:sp>
        <p:nvSpPr>
          <p:cNvPr id="76" name="Google Shape;76;g2f03a2adccf_0_9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77" name="Google Shape;77;g2f03a2adccf_0_9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marR="0" rtl="0" algn="l">
              <a:lnSpc>
                <a:spcPct val="90000"/>
              </a:lnSpc>
              <a:spcBef>
                <a:spcPts val="8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9pPr>
          </a:lstStyle>
          <a:p/>
        </p:txBody>
      </p:sp>
      <p:sp>
        <p:nvSpPr>
          <p:cNvPr id="78" name="Google Shape;78;g2f03a2adccf_0_9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79" name="Google Shape;79;g2f03a2adccf_0_9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80" name="Google Shape;80;g2f03a2adccf_0_9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1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10"/>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2"/>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2"/>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3"/>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4"/>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4"/>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5"/>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www.ibm.com/topics/artificial-intelligence"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comments" Target="../comments/comment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s://www.youtube.com/watch?v=GR6RvtVvjP4" TargetMode="External"/><Relationship Id="rId4" Type="http://schemas.openxmlformats.org/officeDocument/2006/relationships/hyperlink" Target="https://engineering.oregonstate.edu/people/rebecca-hutchinson" TargetMode="External"/><Relationship Id="rId5" Type="http://schemas.openxmlformats.org/officeDocument/2006/relationships/hyperlink" Target="https://hutchinson-lab.github.i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hyperlink" Target="https://www.youtube.com/watch?v=eITX0G5jSsc" TargetMode="External"/><Relationship Id="rId4" Type="http://schemas.openxmlformats.org/officeDocument/2006/relationships/hyperlink" Target="https://www.youtube.com/watch?v=0NpscLUEx0Y" TargetMode="External"/><Relationship Id="rId5" Type="http://schemas.openxmlformats.org/officeDocument/2006/relationships/hyperlink" Target="https://www.youtube.com/watch?v=2KlO1JdlqMM" TargetMode="External"/><Relationship Id="rId6" Type="http://schemas.openxmlformats.org/officeDocument/2006/relationships/hyperlink" Target="https://youtu.be/HxpgAP3Cn8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
          <p:cNvSpPr txBox="1"/>
          <p:nvPr>
            <p:ph type="ctrTitle"/>
          </p:nvPr>
        </p:nvSpPr>
        <p:spPr>
          <a:xfrm>
            <a:off x="311708" y="439775"/>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en">
                <a:latin typeface="Verdana"/>
                <a:ea typeface="Verdana"/>
                <a:cs typeface="Verdana"/>
                <a:sym typeface="Verdana"/>
              </a:rPr>
              <a:t>Machine Learning and the Environment</a:t>
            </a:r>
            <a:endParaRPr>
              <a:latin typeface="Verdana"/>
              <a:ea typeface="Verdana"/>
              <a:cs typeface="Verdana"/>
              <a:sym typeface="Verdana"/>
            </a:endParaRPr>
          </a:p>
        </p:txBody>
      </p:sp>
      <p:sp>
        <p:nvSpPr>
          <p:cNvPr id="86" name="Google Shape;86;p1"/>
          <p:cNvSpPr txBox="1"/>
          <p:nvPr>
            <p:ph idx="1" type="subTitle"/>
          </p:nvPr>
        </p:nvSpPr>
        <p:spPr>
          <a:xfrm>
            <a:off x="311700" y="3519925"/>
            <a:ext cx="8520600" cy="7926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40000"/>
              </a:lnSpc>
              <a:spcBef>
                <a:spcPts val="0"/>
              </a:spcBef>
              <a:spcAft>
                <a:spcPts val="0"/>
              </a:spcAft>
              <a:buClr>
                <a:schemeClr val="dk1"/>
              </a:buClr>
              <a:buSzPts val="275"/>
              <a:buFont typeface="Arial"/>
              <a:buNone/>
            </a:pPr>
            <a:r>
              <a:rPr lang="en" sz="7015">
                <a:solidFill>
                  <a:srgbClr val="161616"/>
                </a:solidFill>
                <a:highlight>
                  <a:srgbClr val="FFFFFF"/>
                </a:highlight>
              </a:rPr>
              <a:t>Machine learning (ML) is a branch of </a:t>
            </a:r>
            <a:r>
              <a:rPr lang="en" sz="7015">
                <a:solidFill>
                  <a:srgbClr val="0062FE"/>
                </a:solidFill>
                <a:highlight>
                  <a:srgbClr val="FFFFFF"/>
                </a:highlight>
                <a:uFill>
                  <a:noFill/>
                </a:uFill>
                <a:hlinkClick r:id="rId3">
                  <a:extLst>
                    <a:ext uri="{A12FA001-AC4F-418D-AE19-62706E023703}">
                      <ahyp:hlinkClr val="tx"/>
                    </a:ext>
                  </a:extLst>
                </a:hlinkClick>
              </a:rPr>
              <a:t>artificial intelligence (AI)</a:t>
            </a:r>
            <a:r>
              <a:rPr lang="en" sz="7015">
                <a:solidFill>
                  <a:srgbClr val="161616"/>
                </a:solidFill>
                <a:highlight>
                  <a:srgbClr val="FFFFFF"/>
                </a:highlight>
              </a:rPr>
              <a:t> and computer science that focuses on the using data and algorithms to enable AI to imitate the way that humans learn, gradually improving its accuracy.</a:t>
            </a:r>
            <a:endParaRPr sz="7015">
              <a:solidFill>
                <a:srgbClr val="161616"/>
              </a:solidFill>
              <a:highlight>
                <a:srgbClr val="FFFFFF"/>
              </a:highlight>
            </a:endParaRPr>
          </a:p>
          <a:p>
            <a:pPr indent="-334412" lvl="0" marL="5486400" rtl="0" algn="l">
              <a:spcBef>
                <a:spcPts val="0"/>
              </a:spcBef>
              <a:spcAft>
                <a:spcPts val="0"/>
              </a:spcAft>
              <a:buClr>
                <a:schemeClr val="dk2"/>
              </a:buClr>
              <a:buSzPct val="100000"/>
              <a:buChar char="-"/>
            </a:pPr>
            <a:r>
              <a:rPr lang="en" sz="6665"/>
              <a:t>IBM</a:t>
            </a:r>
            <a:endParaRPr sz="6665"/>
          </a:p>
          <a:p>
            <a:pPr indent="0" lvl="0" marL="0" rtl="0" algn="ctr">
              <a:lnSpc>
                <a:spcPct val="100000"/>
              </a:lnSpc>
              <a:spcBef>
                <a:spcPts val="0"/>
              </a:spcBef>
              <a:spcAft>
                <a:spcPts val="0"/>
              </a:spcAft>
              <a:buSzPct val="100000"/>
              <a:buNone/>
            </a:pPr>
            <a:r>
              <a:t/>
            </a:r>
            <a:endParaRPr>
              <a:latin typeface="Verdana"/>
              <a:ea typeface="Verdana"/>
              <a:cs typeface="Verdana"/>
              <a:sym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g2f03a2adccf_0_9"/>
          <p:cNvSpPr txBox="1"/>
          <p:nvPr>
            <p:ph type="title"/>
          </p:nvPr>
        </p:nvSpPr>
        <p:spPr>
          <a:xfrm>
            <a:off x="533525" y="8536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PBJ-PC - Writing the Algorithm </a:t>
            </a:r>
            <a:endParaRPr/>
          </a:p>
        </p:txBody>
      </p:sp>
      <p:sp>
        <p:nvSpPr>
          <p:cNvPr id="149" name="Google Shape;149;g2f03a2adccf_0_9"/>
          <p:cNvSpPr txBox="1"/>
          <p:nvPr/>
        </p:nvSpPr>
        <p:spPr>
          <a:xfrm>
            <a:off x="847850" y="1578550"/>
            <a:ext cx="7772100" cy="292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Verdana"/>
                <a:ea typeface="Verdana"/>
                <a:cs typeface="Verdana"/>
                <a:sym typeface="Verdana"/>
              </a:rPr>
              <a:t>Paired Programing Practice (groups of 3-4)</a:t>
            </a:r>
            <a:endParaRPr b="1" i="0" sz="23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Roles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Saying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Writing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Following the directions to make the sandwich</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Checking to make sure this “makes sense”*</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Materials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Sandwich making supplies, Sandwich making stations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Paper, Pencils/Pen</a:t>
            </a:r>
            <a:endParaRPr b="0" i="0" sz="1800" u="none" cap="none" strike="noStrike">
              <a:solidFill>
                <a:srgbClr val="000000"/>
              </a:solidFill>
              <a:latin typeface="Verdana"/>
              <a:ea typeface="Verdana"/>
              <a:cs typeface="Verdana"/>
              <a:sym typeface="Verdana"/>
            </a:endParaRPr>
          </a:p>
        </p:txBody>
      </p:sp>
      <p:sp>
        <p:nvSpPr>
          <p:cNvPr id="150" name="Google Shape;150;g2f03a2adccf_0_9"/>
          <p:cNvSpPr/>
          <p:nvPr/>
        </p:nvSpPr>
        <p:spPr>
          <a:xfrm>
            <a:off x="5603825" y="2212400"/>
            <a:ext cx="2559900" cy="7752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Write directions then trade with another group to have them test the algorithm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2f03a2adccf_0_102"/>
          <p:cNvSpPr txBox="1"/>
          <p:nvPr>
            <p:ph type="title"/>
          </p:nvPr>
        </p:nvSpPr>
        <p:spPr>
          <a:xfrm>
            <a:off x="182383" y="1118876"/>
            <a:ext cx="7772100" cy="894900"/>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dk1"/>
              </a:buClr>
              <a:buSzPts val="3300"/>
              <a:buFont typeface="Play"/>
              <a:buNone/>
            </a:pPr>
            <a:r>
              <a:rPr b="1" i="0" lang="en" sz="1900" u="none" cap="none" strike="noStrike">
                <a:solidFill>
                  <a:srgbClr val="DC4400"/>
                </a:solidFill>
                <a:latin typeface="Verdana"/>
                <a:ea typeface="Verdana"/>
                <a:cs typeface="Verdana"/>
                <a:sym typeface="Verdana"/>
              </a:rPr>
              <a:t>Revisiting our Definition of an Algorithm</a:t>
            </a:r>
            <a:endParaRPr b="1" i="0" sz="1900" u="none" cap="none" strike="noStrike">
              <a:solidFill>
                <a:srgbClr val="DC4400"/>
              </a:solidFill>
              <a:latin typeface="Verdana"/>
              <a:ea typeface="Verdana"/>
              <a:cs typeface="Verdana"/>
              <a:sym typeface="Verdana"/>
            </a:endParaRPr>
          </a:p>
        </p:txBody>
      </p:sp>
      <p:sp>
        <p:nvSpPr>
          <p:cNvPr id="156" name="Google Shape;156;g2f03a2adccf_0_102"/>
          <p:cNvSpPr txBox="1"/>
          <p:nvPr/>
        </p:nvSpPr>
        <p:spPr>
          <a:xfrm>
            <a:off x="338825" y="2013775"/>
            <a:ext cx="7459200" cy="2732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400"/>
              </a:spcBef>
              <a:spcAft>
                <a:spcPts val="0"/>
              </a:spcAft>
              <a:buNone/>
            </a:pPr>
            <a:r>
              <a:rPr b="1" lang="en" sz="2200">
                <a:solidFill>
                  <a:schemeClr val="dk1"/>
                </a:solidFill>
              </a:rPr>
              <a:t>Algorithm</a:t>
            </a:r>
            <a:endParaRPr b="1" sz="2200">
              <a:solidFill>
                <a:schemeClr val="dk1"/>
              </a:solidFill>
            </a:endParaRPr>
          </a:p>
          <a:p>
            <a:pPr indent="-342900" lvl="0" marL="457200" marR="0" rtl="0" algn="l">
              <a:lnSpc>
                <a:spcPct val="90000"/>
              </a:lnSpc>
              <a:spcBef>
                <a:spcPts val="400"/>
              </a:spcBef>
              <a:spcAft>
                <a:spcPts val="0"/>
              </a:spcAft>
              <a:buClr>
                <a:schemeClr val="dk1"/>
              </a:buClr>
              <a:buSzPts val="1800"/>
              <a:buChar char="●"/>
            </a:pPr>
            <a:r>
              <a:rPr lang="en" sz="1800">
                <a:solidFill>
                  <a:schemeClr val="dk1"/>
                </a:solidFill>
              </a:rPr>
              <a:t>A </a:t>
            </a:r>
            <a:r>
              <a:rPr b="0" i="0" lang="en" sz="1800" u="none" cap="none" strike="noStrike">
                <a:solidFill>
                  <a:schemeClr val="dk1"/>
                </a:solidFill>
                <a:latin typeface="Arial"/>
                <a:ea typeface="Arial"/>
                <a:cs typeface="Arial"/>
                <a:sym typeface="Arial"/>
              </a:rPr>
              <a:t>set of steps/</a:t>
            </a:r>
            <a:r>
              <a:rPr b="1" i="0" lang="en" sz="1800" u="none" cap="none" strike="noStrike">
                <a:solidFill>
                  <a:schemeClr val="dk1"/>
                </a:solidFill>
                <a:latin typeface="Arial"/>
                <a:ea typeface="Arial"/>
                <a:cs typeface="Arial"/>
                <a:sym typeface="Arial"/>
              </a:rPr>
              <a:t>instructions</a:t>
            </a:r>
            <a:r>
              <a:rPr b="0" i="0" lang="en" sz="1800" u="none" cap="none" strike="noStrike">
                <a:solidFill>
                  <a:schemeClr val="dk1"/>
                </a:solidFill>
                <a:latin typeface="Arial"/>
                <a:ea typeface="Arial"/>
                <a:cs typeface="Arial"/>
                <a:sym typeface="Arial"/>
              </a:rPr>
              <a:t> written in a </a:t>
            </a:r>
            <a:r>
              <a:rPr b="1" i="0" lang="en" sz="1800" u="none" cap="none" strike="noStrike">
                <a:solidFill>
                  <a:schemeClr val="dk1"/>
                </a:solidFill>
                <a:latin typeface="Arial"/>
                <a:ea typeface="Arial"/>
                <a:cs typeface="Arial"/>
                <a:sym typeface="Arial"/>
              </a:rPr>
              <a:t>language</a:t>
            </a:r>
            <a:r>
              <a:rPr b="0" i="0" lang="en" sz="1800" u="none" cap="none" strike="noStrike">
                <a:solidFill>
                  <a:schemeClr val="dk1"/>
                </a:solidFill>
                <a:latin typeface="Arial"/>
                <a:ea typeface="Arial"/>
                <a:cs typeface="Arial"/>
                <a:sym typeface="Arial"/>
              </a:rPr>
              <a:t> understandable by a </a:t>
            </a:r>
            <a:r>
              <a:rPr b="1" i="0" lang="en" sz="1800" u="none" cap="none" strike="noStrike">
                <a:solidFill>
                  <a:schemeClr val="dk1"/>
                </a:solidFill>
                <a:latin typeface="Arial"/>
                <a:ea typeface="Arial"/>
                <a:cs typeface="Arial"/>
                <a:sym typeface="Arial"/>
              </a:rPr>
              <a:t>computer</a:t>
            </a:r>
            <a:r>
              <a:rPr b="0" i="0" lang="en" sz="1800" u="none" cap="none" strike="noStrike">
                <a:solidFill>
                  <a:schemeClr val="dk1"/>
                </a:solidFill>
                <a:latin typeface="Arial"/>
                <a:ea typeface="Arial"/>
                <a:cs typeface="Arial"/>
                <a:sym typeface="Arial"/>
              </a:rPr>
              <a:t> that takes </a:t>
            </a:r>
            <a:r>
              <a:rPr b="1" i="0" lang="en" sz="1800" u="none" cap="none" strike="noStrike">
                <a:solidFill>
                  <a:schemeClr val="dk1"/>
                </a:solidFill>
                <a:latin typeface="Arial"/>
                <a:ea typeface="Arial"/>
                <a:cs typeface="Arial"/>
                <a:sym typeface="Arial"/>
              </a:rPr>
              <a:t>input</a:t>
            </a:r>
            <a:r>
              <a:rPr b="0" i="0" lang="en" sz="1800" u="none" cap="none" strike="noStrike">
                <a:solidFill>
                  <a:schemeClr val="dk1"/>
                </a:solidFill>
                <a:latin typeface="Arial"/>
                <a:ea typeface="Arial"/>
                <a:cs typeface="Arial"/>
                <a:sym typeface="Arial"/>
              </a:rPr>
              <a:t>, uses and transforms </a:t>
            </a:r>
            <a:r>
              <a:rPr b="1" i="0" lang="en" sz="1800" u="none" cap="none" strike="noStrike">
                <a:solidFill>
                  <a:schemeClr val="dk1"/>
                </a:solidFill>
                <a:latin typeface="Arial"/>
                <a:ea typeface="Arial"/>
                <a:cs typeface="Arial"/>
                <a:sym typeface="Arial"/>
              </a:rPr>
              <a:t>representations</a:t>
            </a:r>
            <a:r>
              <a:rPr b="0" i="0" lang="en" sz="1800" u="none" cap="none" strike="noStrike">
                <a:solidFill>
                  <a:schemeClr val="dk1"/>
                </a:solidFill>
                <a:latin typeface="Arial"/>
                <a:ea typeface="Arial"/>
                <a:cs typeface="Arial"/>
                <a:sym typeface="Arial"/>
              </a:rPr>
              <a:t>, and produces </a:t>
            </a:r>
            <a:r>
              <a:rPr b="1" i="0" lang="en" sz="1800" u="none" cap="none" strike="noStrike">
                <a:solidFill>
                  <a:schemeClr val="dk1"/>
                </a:solidFill>
                <a:latin typeface="Arial"/>
                <a:ea typeface="Arial"/>
                <a:cs typeface="Arial"/>
                <a:sym typeface="Arial"/>
              </a:rPr>
              <a:t>output</a:t>
            </a:r>
            <a:r>
              <a:rPr b="0" i="0" lang="en" sz="1800" u="none" cap="none" strike="noStrike">
                <a:solidFill>
                  <a:schemeClr val="dk1"/>
                </a:solidFill>
                <a:latin typeface="Arial"/>
                <a:ea typeface="Arial"/>
                <a:cs typeface="Arial"/>
                <a:sym typeface="Arial"/>
              </a:rPr>
              <a:t> to solve a problem or accomplish a task.</a:t>
            </a:r>
            <a:endParaRPr b="0" i="0" sz="1800" u="none" cap="none" strike="noStrike">
              <a:solidFill>
                <a:schemeClr val="dk1"/>
              </a:solidFill>
              <a:latin typeface="Arial"/>
              <a:ea typeface="Arial"/>
              <a:cs typeface="Arial"/>
              <a:sym typeface="Arial"/>
            </a:endParaRPr>
          </a:p>
          <a:p>
            <a:pPr indent="-342900" lvl="0" marL="457200" rtl="0" algn="l">
              <a:spcBef>
                <a:spcPts val="0"/>
              </a:spcBef>
              <a:spcAft>
                <a:spcPts val="0"/>
              </a:spcAft>
              <a:buClr>
                <a:schemeClr val="dk1"/>
              </a:buClr>
              <a:buSzPts val="1800"/>
              <a:buChar char="●"/>
            </a:pPr>
            <a:r>
              <a:rPr i="1" lang="en" sz="1900">
                <a:solidFill>
                  <a:schemeClr val="dk1"/>
                </a:solidFill>
              </a:rPr>
              <a:t>In the PBJ-PC example what was our…</a:t>
            </a:r>
            <a:endParaRPr i="1" sz="1900">
              <a:solidFill>
                <a:schemeClr val="dk1"/>
              </a:solidFill>
            </a:endParaRPr>
          </a:p>
          <a:p>
            <a:pPr indent="0" lvl="0" marL="457200" marR="0" rtl="0" algn="l">
              <a:lnSpc>
                <a:spcPct val="90000"/>
              </a:lnSpc>
              <a:spcBef>
                <a:spcPts val="400"/>
              </a:spcBef>
              <a:spcAft>
                <a:spcPts val="0"/>
              </a:spcAft>
              <a:buNone/>
            </a:pPr>
            <a:r>
              <a:t/>
            </a:r>
            <a:endParaRPr sz="1800">
              <a:solidFill>
                <a:schemeClr val="dk1"/>
              </a:solidFill>
            </a:endParaRPr>
          </a:p>
          <a:p>
            <a:pPr indent="0" lvl="0" marL="0" marR="0" rtl="0" algn="l">
              <a:lnSpc>
                <a:spcPct val="90000"/>
              </a:lnSpc>
              <a:spcBef>
                <a:spcPts val="400"/>
              </a:spcBef>
              <a:spcAft>
                <a:spcPts val="0"/>
              </a:spcAft>
              <a:buNone/>
            </a:pPr>
            <a:r>
              <a:t/>
            </a:r>
            <a:endParaRPr sz="1800">
              <a:solidFill>
                <a:schemeClr val="dk1"/>
              </a:solidFill>
            </a:endParaRPr>
          </a:p>
          <a:p>
            <a:pPr indent="0" lvl="0" marL="0" marR="0" rtl="0" algn="l">
              <a:lnSpc>
                <a:spcPct val="90000"/>
              </a:lnSpc>
              <a:spcBef>
                <a:spcPts val="400"/>
              </a:spcBef>
              <a:spcAft>
                <a:spcPts val="0"/>
              </a:spcAft>
              <a:buNone/>
            </a:pPr>
            <a:r>
              <a:t/>
            </a:r>
            <a:endParaRPr sz="18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2efcd70f0b1_0_145"/>
          <p:cNvSpPr txBox="1"/>
          <p:nvPr>
            <p:ph type="title"/>
          </p:nvPr>
        </p:nvSpPr>
        <p:spPr>
          <a:xfrm>
            <a:off x="685926" y="490716"/>
            <a:ext cx="77721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PBJ-PC Computing Concepts</a:t>
            </a:r>
            <a:endParaRPr/>
          </a:p>
        </p:txBody>
      </p:sp>
      <p:sp>
        <p:nvSpPr>
          <p:cNvPr id="163" name="Google Shape;163;g2efcd70f0b1_0_145"/>
          <p:cNvSpPr txBox="1"/>
          <p:nvPr>
            <p:ph idx="1" type="body"/>
          </p:nvPr>
        </p:nvSpPr>
        <p:spPr>
          <a:xfrm>
            <a:off x="685925" y="1166575"/>
            <a:ext cx="5493300" cy="18444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What problem was being solved?</a:t>
            </a:r>
            <a:endParaRPr/>
          </a:p>
          <a:p>
            <a:pPr indent="-254000" lvl="0" marL="254000" rtl="0" algn="l">
              <a:lnSpc>
                <a:spcPct val="100000"/>
              </a:lnSpc>
              <a:spcBef>
                <a:spcPts val="500"/>
              </a:spcBef>
              <a:spcAft>
                <a:spcPts val="0"/>
              </a:spcAft>
              <a:buClr>
                <a:schemeClr val="dk1"/>
              </a:buClr>
              <a:buSzPts val="2400"/>
              <a:buChar char="•"/>
            </a:pPr>
            <a:r>
              <a:rPr lang="en"/>
              <a:t>What was the input and output?</a:t>
            </a:r>
            <a:endParaRPr/>
          </a:p>
          <a:p>
            <a:pPr indent="-254000" lvl="0" marL="254000" rtl="0" algn="l">
              <a:lnSpc>
                <a:spcPct val="100000"/>
              </a:lnSpc>
              <a:spcBef>
                <a:spcPts val="500"/>
              </a:spcBef>
              <a:spcAft>
                <a:spcPts val="0"/>
              </a:spcAft>
              <a:buClr>
                <a:schemeClr val="dk1"/>
              </a:buClr>
              <a:buSzPts val="2400"/>
              <a:buChar char="•"/>
            </a:pPr>
            <a:r>
              <a:rPr lang="en"/>
              <a:t>What was the algorithm?</a:t>
            </a:r>
            <a:endParaRPr/>
          </a:p>
          <a:p>
            <a:pPr indent="-254000" lvl="0" marL="254000" rtl="0" algn="l">
              <a:lnSpc>
                <a:spcPct val="100000"/>
              </a:lnSpc>
              <a:spcBef>
                <a:spcPts val="500"/>
              </a:spcBef>
              <a:spcAft>
                <a:spcPts val="0"/>
              </a:spcAft>
              <a:buClr>
                <a:schemeClr val="dk1"/>
              </a:buClr>
              <a:buSzPts val="2400"/>
              <a:buChar char="•"/>
            </a:pPr>
            <a:r>
              <a:rPr lang="en"/>
              <a:t>How could you reduce errors to increase accuracy?</a:t>
            </a:r>
            <a:endParaRPr/>
          </a:p>
          <a:p>
            <a:pPr indent="0" lvl="0" marL="0" rtl="0" algn="l">
              <a:lnSpc>
                <a:spcPct val="100000"/>
              </a:lnSpc>
              <a:spcBef>
                <a:spcPts val="500"/>
              </a:spcBef>
              <a:spcAft>
                <a:spcPts val="0"/>
              </a:spcAft>
              <a:buSzPts val="2400"/>
              <a:buNone/>
            </a:pPr>
            <a:r>
              <a:t/>
            </a:r>
            <a:endParaRPr/>
          </a:p>
        </p:txBody>
      </p:sp>
      <p:graphicFrame>
        <p:nvGraphicFramePr>
          <p:cNvPr id="164" name="Google Shape;164;g2efcd70f0b1_0_145"/>
          <p:cNvGraphicFramePr/>
          <p:nvPr/>
        </p:nvGraphicFramePr>
        <p:xfrm>
          <a:off x="852000" y="3566525"/>
          <a:ext cx="3000000" cy="3000000"/>
        </p:xfrm>
        <a:graphic>
          <a:graphicData uri="http://schemas.openxmlformats.org/drawingml/2006/table">
            <a:tbl>
              <a:tblPr>
                <a:noFill/>
                <a:tableStyleId>{C6FF60EA-70BF-47BD-A2E9-32179D32A210}</a:tableStyleId>
              </a:tblPr>
              <a:tblGrid>
                <a:gridCol w="1263250"/>
                <a:gridCol w="1263250"/>
                <a:gridCol w="1263250"/>
                <a:gridCol w="1263250"/>
                <a:gridCol w="1263250"/>
                <a:gridCol w="126325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Who</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Problem</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Input</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Output</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Algorithm</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Possible Errors</a:t>
                      </a:r>
                      <a:endParaRPr b="1"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Chef Donald</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Hungry</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Ingredients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Waffles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Recipe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PBJ-PC</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id="165" name="Google Shape;165;g2efcd70f0b1_0_145"/>
          <p:cNvPicPr preferRelativeResize="0"/>
          <p:nvPr/>
        </p:nvPicPr>
        <p:blipFill rotWithShape="1">
          <a:blip r:embed="rId3">
            <a:alphaModFix/>
          </a:blip>
          <a:srcRect b="7218" l="0" r="0" t="0"/>
          <a:stretch/>
        </p:blipFill>
        <p:spPr>
          <a:xfrm>
            <a:off x="6517175" y="982125"/>
            <a:ext cx="2114250" cy="1913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g2f0a5cb93bb_0_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Notes		</a:t>
            </a:r>
            <a:endParaRPr/>
          </a:p>
        </p:txBody>
      </p:sp>
      <p:sp>
        <p:nvSpPr>
          <p:cNvPr id="171" name="Google Shape;171;g2f0a5cb93bb_0_0"/>
          <p:cNvSpPr txBox="1"/>
          <p:nvPr>
            <p:ph idx="1" type="body"/>
          </p:nvPr>
        </p:nvSpPr>
        <p:spPr>
          <a:xfrm>
            <a:off x="311700" y="1152475"/>
            <a:ext cx="4617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AutoNum type="arabicPeriod"/>
            </a:pPr>
            <a:r>
              <a:rPr b="1" lang="en"/>
              <a:t>Pre-conditions</a:t>
            </a:r>
            <a:endParaRPr b="1"/>
          </a:p>
          <a:p>
            <a:pPr indent="-317500" lvl="1" marL="914400" rtl="0" algn="l">
              <a:spcBef>
                <a:spcPts val="0"/>
              </a:spcBef>
              <a:spcAft>
                <a:spcPts val="0"/>
              </a:spcAft>
              <a:buSzPts val="1400"/>
              <a:buAutoNum type="alphaLcPeriod"/>
            </a:pPr>
            <a:r>
              <a:rPr lang="en"/>
              <a:t>Bread is one sided </a:t>
            </a:r>
            <a:endParaRPr/>
          </a:p>
          <a:p>
            <a:pPr indent="-317500" lvl="1" marL="914400" rtl="0" algn="l">
              <a:spcBef>
                <a:spcPts val="0"/>
              </a:spcBef>
              <a:spcAft>
                <a:spcPts val="0"/>
              </a:spcAft>
              <a:buSzPts val="1400"/>
              <a:buAutoNum type="alphaLcPeriod"/>
            </a:pPr>
            <a:r>
              <a:rPr lang="en"/>
              <a:t>Spread</a:t>
            </a:r>
            <a:endParaRPr/>
          </a:p>
          <a:p>
            <a:pPr indent="-317500" lvl="1" marL="914400" rtl="0" algn="l">
              <a:spcBef>
                <a:spcPts val="0"/>
              </a:spcBef>
              <a:spcAft>
                <a:spcPts val="0"/>
              </a:spcAft>
              <a:buSzPts val="1400"/>
              <a:buAutoNum type="alphaLcPeriod"/>
            </a:pPr>
            <a:r>
              <a:rPr lang="en"/>
              <a:t>Station</a:t>
            </a:r>
            <a:endParaRPr/>
          </a:p>
          <a:p>
            <a:pPr indent="-317500" lvl="1" marL="914400" rtl="0" algn="l">
              <a:spcBef>
                <a:spcPts val="0"/>
              </a:spcBef>
              <a:spcAft>
                <a:spcPts val="0"/>
              </a:spcAft>
              <a:buSzPts val="1400"/>
              <a:buAutoNum type="alphaLcPeriod"/>
            </a:pPr>
            <a:r>
              <a:rPr lang="en"/>
              <a:t>Everything is out</a:t>
            </a:r>
            <a:endParaRPr/>
          </a:p>
          <a:p>
            <a:pPr indent="-317500" lvl="1" marL="914400" rtl="0" algn="l">
              <a:spcBef>
                <a:spcPts val="0"/>
              </a:spcBef>
              <a:spcAft>
                <a:spcPts val="0"/>
              </a:spcAft>
              <a:buSzPts val="1400"/>
              <a:buAutoNum type="alphaLcPeriod"/>
            </a:pPr>
            <a:r>
              <a:rPr lang="en"/>
              <a:t>Everything is measured</a:t>
            </a:r>
            <a:endParaRPr/>
          </a:p>
          <a:p>
            <a:pPr indent="-317500" lvl="1" marL="914400" rtl="0" algn="l">
              <a:spcBef>
                <a:spcPts val="0"/>
              </a:spcBef>
              <a:spcAft>
                <a:spcPts val="0"/>
              </a:spcAft>
              <a:buSzPts val="1400"/>
              <a:buAutoNum type="alphaLcPeriod"/>
            </a:pPr>
            <a:r>
              <a:rPr lang="en"/>
              <a:t>Ending of algorithm - when it is made (post-condition)</a:t>
            </a:r>
            <a:endParaRPr/>
          </a:p>
          <a:p>
            <a:pPr indent="-342900" lvl="0" marL="457200" rtl="0" algn="l">
              <a:spcBef>
                <a:spcPts val="0"/>
              </a:spcBef>
              <a:spcAft>
                <a:spcPts val="0"/>
              </a:spcAft>
              <a:buSzPts val="1800"/>
              <a:buAutoNum type="arabicPeriod"/>
            </a:pPr>
            <a:r>
              <a:rPr b="1" lang="en"/>
              <a:t>Dictionary</a:t>
            </a:r>
            <a:endParaRPr b="1"/>
          </a:p>
          <a:p>
            <a:pPr indent="-317500" lvl="1" marL="914400" rtl="0" algn="l">
              <a:spcBef>
                <a:spcPts val="0"/>
              </a:spcBef>
              <a:spcAft>
                <a:spcPts val="0"/>
              </a:spcAft>
              <a:buSzPts val="1400"/>
              <a:buAutoNum type="alphaLcPeriod"/>
            </a:pPr>
            <a:r>
              <a:rPr lang="en"/>
              <a:t>Spread</a:t>
            </a:r>
            <a:endParaRPr/>
          </a:p>
          <a:p>
            <a:pPr indent="-317500" lvl="1" marL="914400" rtl="0" algn="l">
              <a:spcBef>
                <a:spcPts val="0"/>
              </a:spcBef>
              <a:spcAft>
                <a:spcPts val="0"/>
              </a:spcAft>
              <a:buSzPts val="1400"/>
              <a:buAutoNum type="alphaLcPeriod"/>
            </a:pPr>
            <a:r>
              <a:rPr lang="en"/>
              <a:t>Sandwich tray</a:t>
            </a:r>
            <a:endParaRPr/>
          </a:p>
          <a:p>
            <a:pPr indent="-317500" lvl="1" marL="914400" rtl="0" algn="l">
              <a:spcBef>
                <a:spcPts val="0"/>
              </a:spcBef>
              <a:spcAft>
                <a:spcPts val="0"/>
              </a:spcAft>
              <a:buSzPts val="1400"/>
              <a:buAutoNum type="alphaLcPeriod"/>
            </a:pPr>
            <a:r>
              <a:rPr lang="en"/>
              <a:t>Abbreviations</a:t>
            </a:r>
            <a:r>
              <a:rPr lang="en"/>
              <a:t> - PB, Jam, SWD</a:t>
            </a:r>
            <a:endParaRPr/>
          </a:p>
          <a:p>
            <a:pPr indent="-317500" lvl="1" marL="914400" rtl="0" algn="l">
              <a:spcBef>
                <a:spcPts val="0"/>
              </a:spcBef>
              <a:spcAft>
                <a:spcPts val="0"/>
              </a:spcAft>
              <a:buSzPts val="1400"/>
              <a:buAutoNum type="alphaLcPeriod"/>
            </a:pPr>
            <a:r>
              <a:rPr lang="en"/>
              <a:t>Directions - up down left right</a:t>
            </a:r>
            <a:endParaRPr/>
          </a:p>
          <a:p>
            <a:pPr indent="-317500" lvl="1" marL="914400" rtl="0" algn="l">
              <a:spcBef>
                <a:spcPts val="0"/>
              </a:spcBef>
              <a:spcAft>
                <a:spcPts val="0"/>
              </a:spcAft>
              <a:buSzPts val="1400"/>
              <a:buAutoNum type="alphaLcPeriod"/>
            </a:pPr>
            <a:r>
              <a:rPr lang="en"/>
              <a:t>Cut the sandwich</a:t>
            </a:r>
            <a:endParaRPr/>
          </a:p>
        </p:txBody>
      </p:sp>
      <p:sp>
        <p:nvSpPr>
          <p:cNvPr id="172" name="Google Shape;172;g2f0a5cb93bb_0_0"/>
          <p:cNvSpPr txBox="1"/>
          <p:nvPr/>
        </p:nvSpPr>
        <p:spPr>
          <a:xfrm>
            <a:off x="4973525" y="1389325"/>
            <a:ext cx="3665400" cy="14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What are the </a:t>
            </a:r>
            <a:r>
              <a:rPr b="1" lang="en" sz="1800">
                <a:solidFill>
                  <a:schemeClr val="dk2"/>
                </a:solidFill>
              </a:rPr>
              <a:t>“post-conditions”</a:t>
            </a:r>
            <a:r>
              <a:rPr lang="en" sz="1800">
                <a:solidFill>
                  <a:schemeClr val="dk2"/>
                </a:solidFill>
              </a:rPr>
              <a:t> for a completed sandwich?</a:t>
            </a:r>
            <a:endParaRPr sz="180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g2f0a5cb93bb_0_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Notes		</a:t>
            </a:r>
            <a:endParaRPr/>
          </a:p>
        </p:txBody>
      </p:sp>
      <p:sp>
        <p:nvSpPr>
          <p:cNvPr id="178" name="Google Shape;178;g2f0a5cb93bb_0_6"/>
          <p:cNvSpPr txBox="1"/>
          <p:nvPr>
            <p:ph idx="1" type="body"/>
          </p:nvPr>
        </p:nvSpPr>
        <p:spPr>
          <a:xfrm>
            <a:off x="311700" y="1152475"/>
            <a:ext cx="4617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AutoNum type="arabicPeriod"/>
            </a:pPr>
            <a:r>
              <a:rPr b="1" lang="en"/>
              <a:t>Pre-conditions</a:t>
            </a:r>
            <a:endParaRPr b="1"/>
          </a:p>
          <a:p>
            <a:pPr indent="-317500" lvl="1" marL="914400" rtl="0" algn="l">
              <a:spcBef>
                <a:spcPts val="0"/>
              </a:spcBef>
              <a:spcAft>
                <a:spcPts val="0"/>
              </a:spcAft>
              <a:buSzPts val="1400"/>
              <a:buAutoNum type="alphaLcPeriod"/>
            </a:pPr>
            <a:r>
              <a:rPr lang="en"/>
              <a:t>Def of words and actions</a:t>
            </a:r>
            <a:endParaRPr/>
          </a:p>
          <a:p>
            <a:pPr indent="-317500" lvl="1" marL="914400" rtl="0" algn="l">
              <a:spcBef>
                <a:spcPts val="0"/>
              </a:spcBef>
              <a:spcAft>
                <a:spcPts val="0"/>
              </a:spcAft>
              <a:buSzPts val="1400"/>
              <a:buAutoNum type="alphaLcPeriod"/>
            </a:pPr>
            <a:r>
              <a:rPr lang="en"/>
              <a:t>Locations and states of ingredients</a:t>
            </a:r>
            <a:endParaRPr/>
          </a:p>
          <a:p>
            <a:pPr indent="-317500" lvl="1" marL="914400" rtl="0" algn="l">
              <a:spcBef>
                <a:spcPts val="0"/>
              </a:spcBef>
              <a:spcAft>
                <a:spcPts val="0"/>
              </a:spcAft>
              <a:buSzPts val="1400"/>
              <a:buAutoNum type="alphaLcPeriod"/>
            </a:pPr>
            <a:r>
              <a:rPr lang="en"/>
              <a:t>Assumed you are are going to use 2 pieces of bread</a:t>
            </a:r>
            <a:endParaRPr/>
          </a:p>
          <a:p>
            <a:pPr indent="-317500" lvl="1" marL="914400" rtl="0" algn="l">
              <a:spcBef>
                <a:spcPts val="0"/>
              </a:spcBef>
              <a:spcAft>
                <a:spcPts val="0"/>
              </a:spcAft>
              <a:buSzPts val="1400"/>
              <a:buAutoNum type="alphaLcPeriod"/>
            </a:pPr>
            <a:r>
              <a:rPr lang="en"/>
              <a:t>Order of the actions</a:t>
            </a:r>
            <a:endParaRPr/>
          </a:p>
          <a:p>
            <a:pPr indent="-317500" lvl="1" marL="914400" rtl="0" algn="l">
              <a:spcBef>
                <a:spcPts val="0"/>
              </a:spcBef>
              <a:spcAft>
                <a:spcPts val="0"/>
              </a:spcAft>
              <a:buSzPts val="1400"/>
              <a:buAutoNum type="alphaLcPeriod"/>
            </a:pPr>
            <a:r>
              <a:rPr lang="en"/>
              <a:t>Pre-packaged ingredients</a:t>
            </a:r>
            <a:endParaRPr/>
          </a:p>
          <a:p>
            <a:pPr indent="-342900" lvl="0" marL="457200" rtl="0" algn="l">
              <a:spcBef>
                <a:spcPts val="0"/>
              </a:spcBef>
              <a:spcAft>
                <a:spcPts val="0"/>
              </a:spcAft>
              <a:buSzPts val="1800"/>
              <a:buAutoNum type="arabicPeriod"/>
            </a:pPr>
            <a:r>
              <a:rPr b="1" lang="en"/>
              <a:t>Dictionary</a:t>
            </a:r>
            <a:endParaRPr b="1"/>
          </a:p>
          <a:p>
            <a:pPr indent="-317500" lvl="1" marL="914400" rtl="0" algn="l">
              <a:spcBef>
                <a:spcPts val="0"/>
              </a:spcBef>
              <a:spcAft>
                <a:spcPts val="0"/>
              </a:spcAft>
              <a:buSzPts val="1400"/>
              <a:buAutoNum type="alphaLcPeriod"/>
            </a:pPr>
            <a:r>
              <a:rPr lang="en"/>
              <a:t>Spread</a:t>
            </a:r>
            <a:endParaRPr/>
          </a:p>
          <a:p>
            <a:pPr indent="-317500" lvl="1" marL="914400" rtl="0" algn="l">
              <a:spcBef>
                <a:spcPts val="0"/>
              </a:spcBef>
              <a:spcAft>
                <a:spcPts val="0"/>
              </a:spcAft>
              <a:buSzPts val="1400"/>
              <a:buAutoNum type="alphaLcPeriod"/>
            </a:pPr>
            <a:r>
              <a:rPr lang="en"/>
              <a:t>Opposite</a:t>
            </a:r>
            <a:endParaRPr/>
          </a:p>
          <a:p>
            <a:pPr indent="-317500" lvl="1" marL="914400" rtl="0" algn="l">
              <a:spcBef>
                <a:spcPts val="0"/>
              </a:spcBef>
              <a:spcAft>
                <a:spcPts val="0"/>
              </a:spcAft>
              <a:buSzPts val="1400"/>
              <a:buAutoNum type="alphaLcPeriod"/>
            </a:pPr>
            <a:r>
              <a:rPr lang="en"/>
              <a:t>Handedness</a:t>
            </a:r>
            <a:endParaRPr/>
          </a:p>
          <a:p>
            <a:pPr indent="-317500" lvl="1" marL="914400" rtl="0" algn="l">
              <a:spcBef>
                <a:spcPts val="0"/>
              </a:spcBef>
              <a:spcAft>
                <a:spcPts val="0"/>
              </a:spcAft>
              <a:buSzPts val="1400"/>
              <a:buAutoNum type="alphaLcPeriod"/>
            </a:pPr>
            <a:r>
              <a:rPr lang="en"/>
              <a:t>Scoop</a:t>
            </a:r>
            <a:endParaRPr/>
          </a:p>
          <a:p>
            <a:pPr indent="-317500" lvl="1" marL="914400" rtl="0" algn="l">
              <a:spcBef>
                <a:spcPts val="0"/>
              </a:spcBef>
              <a:spcAft>
                <a:spcPts val="0"/>
              </a:spcAft>
              <a:buSzPts val="1400"/>
              <a:buAutoNum type="alphaLcPeriod"/>
            </a:pPr>
            <a:r>
              <a:rPr lang="en"/>
              <a:t>Apply</a:t>
            </a:r>
            <a:endParaRPr/>
          </a:p>
          <a:p>
            <a:pPr indent="-317500" lvl="1" marL="914400" rtl="0" algn="l">
              <a:spcBef>
                <a:spcPts val="0"/>
              </a:spcBef>
              <a:spcAft>
                <a:spcPts val="0"/>
              </a:spcAft>
              <a:buSzPts val="1400"/>
              <a:buAutoNum type="alphaLcPeriod"/>
            </a:pPr>
            <a:r>
              <a:rPr lang="en"/>
              <a:t>Amounts</a:t>
            </a:r>
            <a:endParaRPr/>
          </a:p>
          <a:p>
            <a:pPr indent="0" lvl="0" marL="914400" rtl="0" algn="l">
              <a:spcBef>
                <a:spcPts val="0"/>
              </a:spcBef>
              <a:spcAft>
                <a:spcPts val="0"/>
              </a:spcAft>
              <a:buNone/>
            </a:pPr>
            <a:r>
              <a:t/>
            </a:r>
            <a:endParaRPr/>
          </a:p>
        </p:txBody>
      </p:sp>
      <p:sp>
        <p:nvSpPr>
          <p:cNvPr id="179" name="Google Shape;179;g2f0a5cb93bb_0_6"/>
          <p:cNvSpPr txBox="1"/>
          <p:nvPr/>
        </p:nvSpPr>
        <p:spPr>
          <a:xfrm>
            <a:off x="4973525" y="1389325"/>
            <a:ext cx="3665400" cy="237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What are the </a:t>
            </a:r>
            <a:r>
              <a:rPr b="1" lang="en" sz="1800">
                <a:solidFill>
                  <a:schemeClr val="dk2"/>
                </a:solidFill>
              </a:rPr>
              <a:t>“post-conditions”</a:t>
            </a:r>
            <a:r>
              <a:rPr lang="en" sz="1800">
                <a:solidFill>
                  <a:schemeClr val="dk2"/>
                </a:solidFill>
              </a:rPr>
              <a:t> for a completed sandwich?</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 sz="1800">
                <a:solidFill>
                  <a:schemeClr val="dk2"/>
                </a:solidFill>
              </a:rPr>
              <a:t>Layered</a:t>
            </a:r>
            <a:r>
              <a:rPr lang="en" sz="1800">
                <a:solidFill>
                  <a:schemeClr val="dk2"/>
                </a:solidFill>
              </a:rPr>
              <a:t> example of pbj</a:t>
            </a:r>
            <a:endParaRPr sz="1800">
              <a:solidFill>
                <a:schemeClr val="dk2"/>
              </a:solidFill>
            </a:endParaRPr>
          </a:p>
          <a:p>
            <a:pPr indent="0" lvl="0" marL="0" rtl="0" algn="l">
              <a:spcBef>
                <a:spcPts val="0"/>
              </a:spcBef>
              <a:spcAft>
                <a:spcPts val="0"/>
              </a:spcAft>
              <a:buNone/>
            </a:pPr>
            <a:r>
              <a:rPr lang="en" sz="1800">
                <a:solidFill>
                  <a:schemeClr val="dk2"/>
                </a:solidFill>
              </a:rPr>
              <a:t>Specific amounts</a:t>
            </a:r>
            <a:endParaRPr sz="1800">
              <a:solidFill>
                <a:schemeClr val="dk2"/>
              </a:solidFill>
            </a:endParaRPr>
          </a:p>
          <a:p>
            <a:pPr indent="0" lvl="0" marL="0" rtl="0" algn="l">
              <a:spcBef>
                <a:spcPts val="0"/>
              </a:spcBef>
              <a:spcAft>
                <a:spcPts val="0"/>
              </a:spcAft>
              <a:buNone/>
            </a:pPr>
            <a:r>
              <a:rPr lang="en" sz="1800">
                <a:solidFill>
                  <a:schemeClr val="dk2"/>
                </a:solidFill>
              </a:rPr>
              <a:t>Reset the sandwich station</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2efcd70f0b1_0_385"/>
          <p:cNvSpPr txBox="1"/>
          <p:nvPr>
            <p:ph type="ctrTitle"/>
          </p:nvPr>
        </p:nvSpPr>
        <p:spPr>
          <a:xfrm>
            <a:off x="685801" y="2049542"/>
            <a:ext cx="7772400" cy="8124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SzPts val="3600"/>
              <a:buNone/>
            </a:pPr>
            <a:r>
              <a:rPr lang="en"/>
              <a:t>MoveIt!</a:t>
            </a:r>
            <a:endParaRPr/>
          </a:p>
        </p:txBody>
      </p:sp>
      <p:sp>
        <p:nvSpPr>
          <p:cNvPr id="185" name="Google Shape;185;g2efcd70f0b1_0_385"/>
          <p:cNvSpPr txBox="1"/>
          <p:nvPr>
            <p:ph idx="1" type="subTitle"/>
          </p:nvPr>
        </p:nvSpPr>
        <p:spPr>
          <a:xfrm>
            <a:off x="1371600" y="2876427"/>
            <a:ext cx="6400800" cy="995700"/>
          </a:xfrm>
          <a:prstGeom prst="rect">
            <a:avLst/>
          </a:prstGeom>
          <a:noFill/>
          <a:ln>
            <a:noFill/>
          </a:ln>
        </p:spPr>
        <p:txBody>
          <a:bodyPr anchorCtr="0" anchor="t" bIns="34275" lIns="68575" spcFirstLastPara="1" rIns="68575" wrap="square" tIns="34275">
            <a:normAutofit fontScale="55000" lnSpcReduction="20000"/>
          </a:bodyPr>
          <a:lstStyle/>
          <a:p>
            <a:pPr indent="0" lvl="0" marL="0" rtl="0" algn="ctr">
              <a:lnSpc>
                <a:spcPct val="130000"/>
              </a:lnSpc>
              <a:spcBef>
                <a:spcPts val="400"/>
              </a:spcBef>
              <a:spcAft>
                <a:spcPts val="0"/>
              </a:spcAft>
              <a:buSzPct val="181818"/>
              <a:buNone/>
            </a:pPr>
            <a:r>
              <a:rPr lang="en"/>
              <a:t>Algorithms, </a:t>
            </a:r>
            <a:endParaRPr/>
          </a:p>
          <a:p>
            <a:pPr indent="0" lvl="0" marL="0" rtl="0" algn="ctr">
              <a:lnSpc>
                <a:spcPct val="130000"/>
              </a:lnSpc>
              <a:spcBef>
                <a:spcPts val="400"/>
              </a:spcBef>
              <a:spcAft>
                <a:spcPts val="0"/>
              </a:spcAft>
              <a:buSzPct val="181818"/>
              <a:buNone/>
            </a:pPr>
            <a:r>
              <a:rPr lang="en"/>
              <a:t>Computations, </a:t>
            </a:r>
            <a:endParaRPr/>
          </a:p>
          <a:p>
            <a:pPr indent="0" lvl="0" marL="0" rtl="0" algn="ctr">
              <a:lnSpc>
                <a:spcPct val="130000"/>
              </a:lnSpc>
              <a:spcBef>
                <a:spcPts val="400"/>
              </a:spcBef>
              <a:spcAft>
                <a:spcPts val="0"/>
              </a:spcAft>
              <a:buSzPct val="181818"/>
              <a:buNone/>
            </a:pPr>
            <a:r>
              <a:rPr lang="en"/>
              <a:t>and Computers</a:t>
            </a:r>
            <a:endParaRPr/>
          </a:p>
          <a:p>
            <a:pPr indent="0" lvl="0" marL="0" rtl="0" algn="ctr">
              <a:lnSpc>
                <a:spcPct val="130000"/>
              </a:lnSpc>
              <a:spcBef>
                <a:spcPts val="400"/>
              </a:spcBef>
              <a:spcAft>
                <a:spcPts val="0"/>
              </a:spcAft>
              <a:buSzPct val="181818"/>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2f03a2adccf_0_273"/>
          <p:cNvSpPr txBox="1"/>
          <p:nvPr>
            <p:ph type="title"/>
          </p:nvPr>
        </p:nvSpPr>
        <p:spPr>
          <a:xfrm>
            <a:off x="533525" y="8536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MoveIt! - Writing the Algorithm </a:t>
            </a:r>
            <a:endParaRPr/>
          </a:p>
        </p:txBody>
      </p:sp>
      <p:sp>
        <p:nvSpPr>
          <p:cNvPr id="191" name="Google Shape;191;g2f03a2adccf_0_273"/>
          <p:cNvSpPr txBox="1"/>
          <p:nvPr/>
        </p:nvSpPr>
        <p:spPr>
          <a:xfrm>
            <a:off x="847850" y="1578550"/>
            <a:ext cx="7772100" cy="292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Verdana"/>
                <a:ea typeface="Verdana"/>
                <a:cs typeface="Verdana"/>
                <a:sym typeface="Verdana"/>
              </a:rPr>
              <a:t>Paired Programing Practice (groups of 3-4)</a:t>
            </a:r>
            <a:endParaRPr b="1" i="0" sz="23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Roles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Saying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Writing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Following the directions to make the sandwich</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Checking to make sure this “makes sense”*</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Materials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Buttons, Worksheet</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Paper, Pencils/Pen</a:t>
            </a:r>
            <a:endParaRPr b="0" i="0" sz="1800" u="none" cap="none" strike="noStrike">
              <a:solidFill>
                <a:srgbClr val="000000"/>
              </a:solidFill>
              <a:latin typeface="Verdana"/>
              <a:ea typeface="Verdana"/>
              <a:cs typeface="Verdana"/>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2efcd70f0b1_0_138"/>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MoveIt! Game Computing Concepts</a:t>
            </a:r>
            <a:endParaRPr/>
          </a:p>
        </p:txBody>
      </p:sp>
      <p:sp>
        <p:nvSpPr>
          <p:cNvPr id="198" name="Google Shape;198;g2efcd70f0b1_0_138"/>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Let’s play…</a:t>
            </a:r>
            <a:endParaRPr/>
          </a:p>
        </p:txBody>
      </p:sp>
      <p:pic>
        <p:nvPicPr>
          <p:cNvPr id="199" name="Google Shape;199;g2efcd70f0b1_0_138"/>
          <p:cNvPicPr preferRelativeResize="0"/>
          <p:nvPr/>
        </p:nvPicPr>
        <p:blipFill rotWithShape="1">
          <a:blip r:embed="rId3">
            <a:alphaModFix/>
          </a:blip>
          <a:srcRect b="0" l="0" r="0" t="0"/>
          <a:stretch/>
        </p:blipFill>
        <p:spPr>
          <a:xfrm>
            <a:off x="457200" y="1885950"/>
            <a:ext cx="7728152" cy="171278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g2efcd70f0b1_0_396"/>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MoveIt! Game Computing Concepts</a:t>
            </a:r>
            <a:endParaRPr/>
          </a:p>
        </p:txBody>
      </p:sp>
      <p:sp>
        <p:nvSpPr>
          <p:cNvPr id="206" name="Google Shape;206;g2efcd70f0b1_0_396"/>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Let’s play…</a:t>
            </a:r>
            <a:endParaRPr/>
          </a:p>
        </p:txBody>
      </p:sp>
      <p:pic>
        <p:nvPicPr>
          <p:cNvPr id="207" name="Google Shape;207;g2efcd70f0b1_0_396"/>
          <p:cNvPicPr preferRelativeResize="0"/>
          <p:nvPr/>
        </p:nvPicPr>
        <p:blipFill rotWithShape="1">
          <a:blip r:embed="rId4">
            <a:alphaModFix/>
          </a:blip>
          <a:srcRect b="0" l="0" r="0" t="0"/>
          <a:stretch/>
        </p:blipFill>
        <p:spPr>
          <a:xfrm>
            <a:off x="457200" y="1885950"/>
            <a:ext cx="7728152" cy="171278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2f03a2adccf_0_278"/>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MoveIt! - Target Variations</a:t>
            </a:r>
            <a:endParaRPr/>
          </a:p>
        </p:txBody>
      </p:sp>
      <p:sp>
        <p:nvSpPr>
          <p:cNvPr id="214" name="Google Shape;214;g2f03a2adccf_0_278"/>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Have each group create a target configuration, then write the algorithm so that another group can execute it to create the target (ex. a triangle)</a:t>
            </a:r>
            <a:endParaRPr/>
          </a:p>
          <a:p>
            <a:pPr indent="-254000" lvl="0" marL="254000" rtl="0" algn="l">
              <a:lnSpc>
                <a:spcPct val="100000"/>
              </a:lnSpc>
              <a:spcBef>
                <a:spcPts val="0"/>
              </a:spcBef>
              <a:spcAft>
                <a:spcPts val="0"/>
              </a:spcAft>
              <a:buSzPts val="2400"/>
              <a:buChar char="•"/>
            </a:pPr>
            <a:r>
              <a:rPr lang="en"/>
              <a:t>Introduce Probability. Flip a coin for each square to see if it will be part of the target configuration.  If it is heads a button will be placed there.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820">
                <a:latin typeface="Verdana"/>
                <a:ea typeface="Verdana"/>
                <a:cs typeface="Verdana"/>
                <a:sym typeface="Verdana"/>
              </a:rPr>
              <a:t>Session Outline</a:t>
            </a:r>
            <a:endParaRPr b="1" sz="2820">
              <a:latin typeface="Verdana"/>
              <a:ea typeface="Verdana"/>
              <a:cs typeface="Verdana"/>
              <a:sym typeface="Verdana"/>
            </a:endParaRPr>
          </a:p>
        </p:txBody>
      </p:sp>
      <p:sp>
        <p:nvSpPr>
          <p:cNvPr id="92" name="Google Shape;92;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Font typeface="Verdana"/>
              <a:buAutoNum type="arabicPeriod"/>
            </a:pPr>
            <a:r>
              <a:rPr lang="en" sz="2400">
                <a:latin typeface="Verdana"/>
                <a:ea typeface="Verdana"/>
                <a:cs typeface="Verdana"/>
                <a:sym typeface="Verdana"/>
              </a:rPr>
              <a:t>Introductions</a:t>
            </a:r>
            <a:endParaRPr sz="2400">
              <a:latin typeface="Verdana"/>
              <a:ea typeface="Verdana"/>
              <a:cs typeface="Verdana"/>
              <a:sym typeface="Verdana"/>
            </a:endParaRPr>
          </a:p>
          <a:p>
            <a:pPr indent="-381000" lvl="0" marL="457200" rtl="0" algn="l">
              <a:lnSpc>
                <a:spcPct val="115000"/>
              </a:lnSpc>
              <a:spcBef>
                <a:spcPts val="0"/>
              </a:spcBef>
              <a:spcAft>
                <a:spcPts val="0"/>
              </a:spcAft>
              <a:buSzPts val="2400"/>
              <a:buFont typeface="Verdana"/>
              <a:buAutoNum type="arabicPeriod"/>
            </a:pPr>
            <a:r>
              <a:rPr lang="en" sz="2400">
                <a:latin typeface="Verdana"/>
                <a:ea typeface="Verdana"/>
                <a:cs typeface="Verdana"/>
                <a:sym typeface="Verdana"/>
              </a:rPr>
              <a:t>Activities</a:t>
            </a:r>
            <a:endParaRPr sz="2400">
              <a:latin typeface="Verdana"/>
              <a:ea typeface="Verdana"/>
              <a:cs typeface="Verdana"/>
              <a:sym typeface="Verdana"/>
            </a:endParaRPr>
          </a:p>
          <a:p>
            <a:pPr indent="-381000" lvl="1" marL="914400" rtl="0" algn="l">
              <a:lnSpc>
                <a:spcPct val="115000"/>
              </a:lnSpc>
              <a:spcBef>
                <a:spcPts val="0"/>
              </a:spcBef>
              <a:spcAft>
                <a:spcPts val="0"/>
              </a:spcAft>
              <a:buSzPts val="2400"/>
              <a:buFont typeface="Verdana"/>
              <a:buAutoNum type="alphaLcPeriod"/>
            </a:pPr>
            <a:r>
              <a:rPr lang="en" sz="2400">
                <a:latin typeface="Verdana"/>
                <a:ea typeface="Verdana"/>
                <a:cs typeface="Verdana"/>
                <a:sym typeface="Verdana"/>
              </a:rPr>
              <a:t>PBJ-PC</a:t>
            </a:r>
            <a:endParaRPr sz="2400">
              <a:latin typeface="Verdana"/>
              <a:ea typeface="Verdana"/>
              <a:cs typeface="Verdana"/>
              <a:sym typeface="Verdana"/>
            </a:endParaRPr>
          </a:p>
          <a:p>
            <a:pPr indent="-381000" lvl="1" marL="914400" rtl="0" algn="l">
              <a:lnSpc>
                <a:spcPct val="115000"/>
              </a:lnSpc>
              <a:spcBef>
                <a:spcPts val="0"/>
              </a:spcBef>
              <a:spcAft>
                <a:spcPts val="0"/>
              </a:spcAft>
              <a:buSzPts val="2400"/>
              <a:buFont typeface="Verdana"/>
              <a:buAutoNum type="alphaLcPeriod"/>
            </a:pPr>
            <a:r>
              <a:rPr lang="en" sz="2400">
                <a:latin typeface="Verdana"/>
                <a:ea typeface="Verdana"/>
                <a:cs typeface="Verdana"/>
                <a:sym typeface="Verdana"/>
              </a:rPr>
              <a:t>MoveIt Eco</a:t>
            </a:r>
            <a:endParaRPr sz="2400">
              <a:latin typeface="Verdana"/>
              <a:ea typeface="Verdana"/>
              <a:cs typeface="Verdana"/>
              <a:sym typeface="Verdana"/>
            </a:endParaRPr>
          </a:p>
          <a:p>
            <a:pPr indent="-381000" lvl="0" marL="457200" rtl="0" algn="l">
              <a:lnSpc>
                <a:spcPct val="115000"/>
              </a:lnSpc>
              <a:spcBef>
                <a:spcPts val="0"/>
              </a:spcBef>
              <a:spcAft>
                <a:spcPts val="0"/>
              </a:spcAft>
              <a:buSzPts val="2400"/>
              <a:buFont typeface="Verdana"/>
              <a:buAutoNum type="arabicPeriod"/>
            </a:pPr>
            <a:r>
              <a:rPr lang="en" sz="2400">
                <a:latin typeface="Verdana"/>
                <a:ea typeface="Verdana"/>
                <a:cs typeface="Verdana"/>
                <a:sym typeface="Verdana"/>
              </a:rPr>
              <a:t>Next Steps</a:t>
            </a:r>
            <a:endParaRPr sz="2400">
              <a:latin typeface="Verdana"/>
              <a:ea typeface="Verdana"/>
              <a:cs typeface="Verdana"/>
              <a:sym typeface="Verdana"/>
            </a:endParaRPr>
          </a:p>
          <a:p>
            <a:pPr indent="-381000" lvl="1" marL="914400" rtl="0" algn="l">
              <a:lnSpc>
                <a:spcPct val="115000"/>
              </a:lnSpc>
              <a:spcBef>
                <a:spcPts val="0"/>
              </a:spcBef>
              <a:spcAft>
                <a:spcPts val="0"/>
              </a:spcAft>
              <a:buSzPts val="2400"/>
              <a:buFont typeface="Verdana"/>
              <a:buAutoNum type="alphaLcPeriod"/>
            </a:pPr>
            <a:r>
              <a:rPr lang="en" sz="2400">
                <a:latin typeface="Verdana"/>
                <a:ea typeface="Verdana"/>
                <a:cs typeface="Verdana"/>
                <a:sym typeface="Verdana"/>
              </a:rPr>
              <a:t>Context</a:t>
            </a:r>
            <a:endParaRPr sz="2400">
              <a:latin typeface="Verdana"/>
              <a:ea typeface="Verdana"/>
              <a:cs typeface="Verdana"/>
              <a:sym typeface="Verdana"/>
            </a:endParaRPr>
          </a:p>
          <a:p>
            <a:pPr indent="-381000" lvl="1" marL="914400" rtl="0" algn="l">
              <a:lnSpc>
                <a:spcPct val="115000"/>
              </a:lnSpc>
              <a:spcBef>
                <a:spcPts val="0"/>
              </a:spcBef>
              <a:spcAft>
                <a:spcPts val="0"/>
              </a:spcAft>
              <a:buSzPts val="2400"/>
              <a:buFont typeface="Verdana"/>
              <a:buAutoNum type="alphaLcPeriod"/>
            </a:pPr>
            <a:r>
              <a:rPr lang="en" sz="2400">
                <a:latin typeface="Verdana"/>
                <a:ea typeface="Verdana"/>
                <a:cs typeface="Verdana"/>
                <a:sym typeface="Verdana"/>
              </a:rPr>
              <a:t>Content</a:t>
            </a:r>
            <a:endParaRPr sz="2400">
              <a:latin typeface="Verdana"/>
              <a:ea typeface="Verdana"/>
              <a:cs typeface="Verdana"/>
              <a:sym typeface="Verdana"/>
            </a:endParaRPr>
          </a:p>
          <a:p>
            <a:pPr indent="-381000" lvl="1" marL="914400" rtl="0" algn="l">
              <a:lnSpc>
                <a:spcPct val="115000"/>
              </a:lnSpc>
              <a:spcBef>
                <a:spcPts val="0"/>
              </a:spcBef>
              <a:spcAft>
                <a:spcPts val="0"/>
              </a:spcAft>
              <a:buSzPts val="2400"/>
              <a:buFont typeface="Verdana"/>
              <a:buAutoNum type="alphaLcPeriod"/>
            </a:pPr>
            <a:r>
              <a:rPr lang="en" sz="2400">
                <a:latin typeface="Verdana"/>
                <a:ea typeface="Verdana"/>
                <a:cs typeface="Verdana"/>
                <a:sym typeface="Verdana"/>
              </a:rPr>
              <a:t>Skills</a:t>
            </a:r>
            <a:endParaRPr sz="2400">
              <a:latin typeface="Verdana"/>
              <a:ea typeface="Verdana"/>
              <a:cs typeface="Verdana"/>
              <a:sym typeface="Verdana"/>
            </a:endParaRPr>
          </a:p>
        </p:txBody>
      </p:sp>
      <p:pic>
        <p:nvPicPr>
          <p:cNvPr id="93" name="Google Shape;93;p3"/>
          <p:cNvPicPr preferRelativeResize="0"/>
          <p:nvPr/>
        </p:nvPicPr>
        <p:blipFill rotWithShape="1">
          <a:blip r:embed="rId3">
            <a:alphaModFix/>
          </a:blip>
          <a:srcRect b="6320" l="50000" r="8478" t="6503"/>
          <a:stretch/>
        </p:blipFill>
        <p:spPr>
          <a:xfrm>
            <a:off x="3992125" y="1134825"/>
            <a:ext cx="4071775" cy="341640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2efcd70f0b1_0_157"/>
          <p:cNvSpPr txBox="1"/>
          <p:nvPr>
            <p:ph type="title"/>
          </p:nvPr>
        </p:nvSpPr>
        <p:spPr>
          <a:xfrm>
            <a:off x="762125" y="244076"/>
            <a:ext cx="77721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How does this relate to what a</a:t>
            </a:r>
            <a:endParaRPr/>
          </a:p>
          <a:p>
            <a:pPr indent="0" lvl="0" marL="0" rtl="0" algn="l">
              <a:lnSpc>
                <a:spcPct val="100000"/>
              </a:lnSpc>
              <a:spcBef>
                <a:spcPts val="0"/>
              </a:spcBef>
              <a:spcAft>
                <a:spcPts val="0"/>
              </a:spcAft>
              <a:buClr>
                <a:srgbClr val="DC4400"/>
              </a:buClr>
              <a:buSzPts val="3300"/>
              <a:buFont typeface="Impact"/>
              <a:buNone/>
            </a:pPr>
            <a:r>
              <a:rPr lang="en"/>
              <a:t>computer programmer does?</a:t>
            </a:r>
            <a:endParaRPr/>
          </a:p>
        </p:txBody>
      </p:sp>
      <p:sp>
        <p:nvSpPr>
          <p:cNvPr id="221" name="Google Shape;221;g2efcd70f0b1_0_157"/>
          <p:cNvSpPr txBox="1"/>
          <p:nvPr>
            <p:ph idx="1" type="body"/>
          </p:nvPr>
        </p:nvSpPr>
        <p:spPr>
          <a:xfrm>
            <a:off x="685926" y="1389668"/>
            <a:ext cx="7772100" cy="33573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Programers write algorithms to solve tasks/problems.</a:t>
            </a:r>
            <a:endParaRPr/>
          </a:p>
          <a:p>
            <a:pPr indent="-254000" lvl="0" marL="254000" rtl="0" algn="l">
              <a:lnSpc>
                <a:spcPct val="100000"/>
              </a:lnSpc>
              <a:spcBef>
                <a:spcPts val="500"/>
              </a:spcBef>
              <a:spcAft>
                <a:spcPts val="0"/>
              </a:spcAft>
              <a:buClr>
                <a:schemeClr val="dk1"/>
              </a:buClr>
              <a:buSzPts val="2400"/>
              <a:buChar char="•"/>
            </a:pPr>
            <a:r>
              <a:rPr lang="en"/>
              <a:t>Computer programing is a language (specific words and grammar).</a:t>
            </a:r>
            <a:endParaRPr/>
          </a:p>
          <a:p>
            <a:pPr indent="-254000" lvl="0" marL="254000" rtl="0" algn="l">
              <a:lnSpc>
                <a:spcPct val="100000"/>
              </a:lnSpc>
              <a:spcBef>
                <a:spcPts val="500"/>
              </a:spcBef>
              <a:spcAft>
                <a:spcPts val="0"/>
              </a:spcAft>
              <a:buClr>
                <a:schemeClr val="dk1"/>
              </a:buClr>
              <a:buSzPts val="2400"/>
              <a:buChar char="•"/>
            </a:pPr>
            <a:r>
              <a:rPr lang="en"/>
              <a:t>The language has syntax, semantics, and errors.</a:t>
            </a:r>
            <a:endParaRPr/>
          </a:p>
          <a:p>
            <a:pPr indent="-254000" lvl="0" marL="254000" rtl="0" algn="l">
              <a:lnSpc>
                <a:spcPct val="100000"/>
              </a:lnSpc>
              <a:spcBef>
                <a:spcPts val="500"/>
              </a:spcBef>
              <a:spcAft>
                <a:spcPts val="0"/>
              </a:spcAft>
              <a:buClr>
                <a:schemeClr val="dk1"/>
              </a:buClr>
              <a:buSzPts val="2400"/>
              <a:buChar char="•"/>
            </a:pPr>
            <a:r>
              <a:rPr lang="en"/>
              <a:t>There are “interpreters” that check the algorithm.</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2efcd70f0b1_0_151"/>
          <p:cNvSpPr txBox="1"/>
          <p:nvPr>
            <p:ph type="title"/>
          </p:nvPr>
        </p:nvSpPr>
        <p:spPr>
          <a:xfrm>
            <a:off x="685924" y="171450"/>
            <a:ext cx="77721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MoveIt! Language Concepts</a:t>
            </a:r>
            <a:endParaRPr/>
          </a:p>
          <a:p>
            <a:pPr indent="0" lvl="0" marL="0" rtl="0" algn="l">
              <a:lnSpc>
                <a:spcPct val="100000"/>
              </a:lnSpc>
              <a:spcBef>
                <a:spcPts val="0"/>
              </a:spcBef>
              <a:spcAft>
                <a:spcPts val="0"/>
              </a:spcAft>
              <a:buClr>
                <a:srgbClr val="DC4400"/>
              </a:buClr>
              <a:buSzPts val="3300"/>
              <a:buFont typeface="Impact"/>
              <a:buNone/>
            </a:pPr>
            <a:r>
              <a:rPr lang="en"/>
              <a:t>Example</a:t>
            </a:r>
            <a:endParaRPr/>
          </a:p>
        </p:txBody>
      </p:sp>
      <p:sp>
        <p:nvSpPr>
          <p:cNvPr id="228" name="Google Shape;228;g2efcd70f0b1_0_151"/>
          <p:cNvSpPr txBox="1"/>
          <p:nvPr>
            <p:ph idx="1" type="body"/>
          </p:nvPr>
        </p:nvSpPr>
        <p:spPr>
          <a:xfrm>
            <a:off x="685925" y="1402125"/>
            <a:ext cx="8280300" cy="37416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Lexicon/Dictionary?</a:t>
            </a:r>
            <a:endParaRPr/>
          </a:p>
          <a:p>
            <a:pPr indent="0" lvl="0" marL="0" rtl="0" algn="l">
              <a:lnSpc>
                <a:spcPct val="100000"/>
              </a:lnSpc>
              <a:spcBef>
                <a:spcPts val="500"/>
              </a:spcBef>
              <a:spcAft>
                <a:spcPts val="0"/>
              </a:spcAft>
              <a:buClr>
                <a:schemeClr val="dk1"/>
              </a:buClr>
              <a:buSzPts val="2400"/>
              <a:buNone/>
            </a:pPr>
            <a:r>
              <a:t/>
            </a:r>
            <a:endParaRPr/>
          </a:p>
          <a:p>
            <a:pPr indent="-254000" lvl="0" marL="254000" rtl="0" algn="l">
              <a:lnSpc>
                <a:spcPct val="100000"/>
              </a:lnSpc>
              <a:spcBef>
                <a:spcPts val="500"/>
              </a:spcBef>
              <a:spcAft>
                <a:spcPts val="0"/>
              </a:spcAft>
              <a:buClr>
                <a:schemeClr val="dk1"/>
              </a:buClr>
              <a:buSzPts val="2400"/>
              <a:buChar char="•"/>
            </a:pPr>
            <a:r>
              <a:rPr lang="en"/>
              <a:t>Grammar? </a:t>
            </a:r>
            <a:endParaRPr/>
          </a:p>
          <a:p>
            <a:pPr indent="0" lvl="0" marL="0" rtl="0" algn="l">
              <a:lnSpc>
                <a:spcPct val="100000"/>
              </a:lnSpc>
              <a:spcBef>
                <a:spcPts val="600"/>
              </a:spcBef>
              <a:spcAft>
                <a:spcPts val="0"/>
              </a:spcAft>
              <a:buClr>
                <a:schemeClr val="dk1"/>
              </a:buClr>
              <a:buSzPts val="2400"/>
              <a:buNone/>
            </a:pPr>
            <a:r>
              <a:rPr i="1" lang="en"/>
              <a:t>Prog</a:t>
            </a:r>
            <a:r>
              <a:rPr lang="en"/>
              <a:t> ::= </a:t>
            </a:r>
            <a:r>
              <a:rPr i="1" lang="en"/>
              <a:t>Instr Prog | Num Instr Prog | </a:t>
            </a:r>
            <a:r>
              <a:rPr lang="en" sz="3000">
                <a:latin typeface="Cambria Math"/>
                <a:ea typeface="Cambria Math"/>
                <a:cs typeface="Cambria Math"/>
                <a:sym typeface="Cambria Math"/>
              </a:rPr>
              <a:t>∈</a:t>
            </a:r>
            <a:endParaRPr sz="3000"/>
          </a:p>
          <a:p>
            <a:pPr indent="0" lvl="0" marL="0" rtl="0" algn="l">
              <a:lnSpc>
                <a:spcPct val="100000"/>
              </a:lnSpc>
              <a:spcBef>
                <a:spcPts val="500"/>
              </a:spcBef>
              <a:spcAft>
                <a:spcPts val="0"/>
              </a:spcAft>
              <a:buClr>
                <a:schemeClr val="dk1"/>
              </a:buClr>
              <a:buSzPts val="2400"/>
              <a:buNone/>
            </a:pPr>
            <a:r>
              <a:rPr i="1" lang="en"/>
              <a:t>Instr</a:t>
            </a:r>
            <a:r>
              <a:rPr lang="en"/>
              <a:t> ::= L | R | D | U | PickUp | Drop</a:t>
            </a:r>
            <a:endParaRPr/>
          </a:p>
          <a:p>
            <a:pPr indent="0" lvl="0" marL="0" rtl="0" algn="l">
              <a:lnSpc>
                <a:spcPct val="100000"/>
              </a:lnSpc>
              <a:spcBef>
                <a:spcPts val="500"/>
              </a:spcBef>
              <a:spcAft>
                <a:spcPts val="0"/>
              </a:spcAft>
              <a:buClr>
                <a:schemeClr val="dk1"/>
              </a:buClr>
              <a:buSzPts val="2400"/>
              <a:buNone/>
            </a:pPr>
            <a:r>
              <a:rPr i="1" lang="en"/>
              <a:t>Num</a:t>
            </a:r>
            <a:r>
              <a:rPr lang="en"/>
              <a:t> ::= 2 | 3 | 4</a:t>
            </a:r>
            <a:endParaRPr/>
          </a:p>
          <a:p>
            <a:pPr indent="0" lvl="0" marL="0" rtl="0" algn="l">
              <a:lnSpc>
                <a:spcPct val="100000"/>
              </a:lnSpc>
              <a:spcBef>
                <a:spcPts val="500"/>
              </a:spcBef>
              <a:spcAft>
                <a:spcPts val="0"/>
              </a:spcAft>
              <a:buClr>
                <a:schemeClr val="dk1"/>
              </a:buClr>
              <a:buSzPts val="2400"/>
              <a:buNone/>
            </a:pPr>
            <a:r>
              <a:t/>
            </a:r>
            <a:endParaRPr/>
          </a:p>
          <a:p>
            <a:pPr indent="-101600" lvl="0" marL="254000" rtl="0" algn="l">
              <a:lnSpc>
                <a:spcPct val="100000"/>
              </a:lnSpc>
              <a:spcBef>
                <a:spcPts val="500"/>
              </a:spcBef>
              <a:spcAft>
                <a:spcPts val="0"/>
              </a:spcAft>
              <a:buClr>
                <a:schemeClr val="dk1"/>
              </a:buClr>
              <a:buSzPts val="24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2f03a2adccf_0_309"/>
          <p:cNvSpPr txBox="1"/>
          <p:nvPr>
            <p:ph type="ctrTitle"/>
          </p:nvPr>
        </p:nvSpPr>
        <p:spPr>
          <a:xfrm>
            <a:off x="685801" y="2049542"/>
            <a:ext cx="7772400" cy="8124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SzPts val="3600"/>
              <a:buNone/>
            </a:pPr>
            <a:r>
              <a:rPr lang="en"/>
              <a:t>Planning Ahead for Winter</a:t>
            </a:r>
            <a:endParaRPr/>
          </a:p>
        </p:txBody>
      </p:sp>
      <p:sp>
        <p:nvSpPr>
          <p:cNvPr id="234" name="Google Shape;234;g2f03a2adccf_0_309"/>
          <p:cNvSpPr txBox="1"/>
          <p:nvPr>
            <p:ph idx="1" type="subTitle"/>
          </p:nvPr>
        </p:nvSpPr>
        <p:spPr>
          <a:xfrm>
            <a:off x="1371600" y="2876427"/>
            <a:ext cx="6400800" cy="995700"/>
          </a:xfrm>
          <a:prstGeom prst="rect">
            <a:avLst/>
          </a:prstGeom>
          <a:noFill/>
          <a:ln>
            <a:noFill/>
          </a:ln>
        </p:spPr>
        <p:txBody>
          <a:bodyPr anchorCtr="0" anchor="t" bIns="34275" lIns="68575" spcFirstLastPara="1" rIns="68575" wrap="square" tIns="34275">
            <a:normAutofit fontScale="85000"/>
          </a:bodyPr>
          <a:lstStyle/>
          <a:p>
            <a:pPr indent="0" lvl="0" marL="0" rtl="0" algn="ctr">
              <a:lnSpc>
                <a:spcPct val="130000"/>
              </a:lnSpc>
              <a:spcBef>
                <a:spcPts val="400"/>
              </a:spcBef>
              <a:spcAft>
                <a:spcPts val="0"/>
              </a:spcAft>
              <a:buSzPct val="111438"/>
              <a:buNone/>
            </a:pPr>
            <a:r>
              <a:rPr lang="en" sz="2217"/>
              <a:t>How are you teaching about Machine Learning?</a:t>
            </a:r>
            <a:endParaRPr sz="2217"/>
          </a:p>
          <a:p>
            <a:pPr indent="0" lvl="0" marL="0" rtl="0" algn="ctr">
              <a:lnSpc>
                <a:spcPct val="130000"/>
              </a:lnSpc>
              <a:spcBef>
                <a:spcPts val="400"/>
              </a:spcBef>
              <a:spcAft>
                <a:spcPts val="0"/>
              </a:spcAft>
              <a:buSzPct val="111438"/>
              <a:buNone/>
            </a:pPr>
            <a:r>
              <a:rPr lang="en" sz="2217"/>
              <a:t>How would you like your students to learn about it?</a:t>
            </a:r>
            <a:endParaRPr sz="2217"/>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2f03a2adccf_0_291"/>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Next Steps for Lesson Development</a:t>
            </a:r>
            <a:endParaRPr/>
          </a:p>
        </p:txBody>
      </p:sp>
      <p:sp>
        <p:nvSpPr>
          <p:cNvPr id="241" name="Google Shape;241;g2f03a2adccf_0_291"/>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SzPts val="2400"/>
              <a:buNone/>
            </a:pPr>
            <a:r>
              <a:rPr lang="en"/>
              <a:t>Machine Learning and the Environment</a:t>
            </a:r>
            <a:endParaRPr/>
          </a:p>
          <a:p>
            <a:pPr indent="0" lvl="0" marL="0" rtl="0" algn="l">
              <a:lnSpc>
                <a:spcPct val="100000"/>
              </a:lnSpc>
              <a:spcBef>
                <a:spcPts val="0"/>
              </a:spcBef>
              <a:spcAft>
                <a:spcPts val="0"/>
              </a:spcAft>
              <a:buSzPts val="2400"/>
              <a:buNone/>
            </a:pPr>
            <a:r>
              <a:rPr lang="en"/>
              <a:t>	In what </a:t>
            </a:r>
            <a:r>
              <a:rPr b="1" lang="en"/>
              <a:t>context </a:t>
            </a:r>
            <a:r>
              <a:rPr lang="en"/>
              <a:t>do you want your students </a:t>
            </a:r>
            <a:endParaRPr/>
          </a:p>
          <a:p>
            <a:pPr indent="457200" lvl="0" marL="0" rtl="0" algn="l">
              <a:lnSpc>
                <a:spcPct val="100000"/>
              </a:lnSpc>
              <a:spcBef>
                <a:spcPts val="0"/>
              </a:spcBef>
              <a:spcAft>
                <a:spcPts val="0"/>
              </a:spcAft>
              <a:buSzPts val="2400"/>
              <a:buNone/>
            </a:pPr>
            <a:r>
              <a:rPr lang="en"/>
              <a:t>to learn about machine learning?</a:t>
            </a:r>
            <a:endParaRPr/>
          </a:p>
          <a:p>
            <a:pPr indent="457200" lvl="0" marL="0" rtl="0" algn="l">
              <a:lnSpc>
                <a:spcPct val="100000"/>
              </a:lnSpc>
              <a:spcBef>
                <a:spcPts val="0"/>
              </a:spcBef>
              <a:spcAft>
                <a:spcPts val="0"/>
              </a:spcAft>
              <a:buSzPts val="2400"/>
              <a:buNone/>
            </a:pPr>
            <a:r>
              <a:t/>
            </a:r>
            <a:endParaRPr/>
          </a:p>
          <a:p>
            <a:pPr indent="-381000" lvl="0" marL="914400" rtl="0" algn="l">
              <a:lnSpc>
                <a:spcPct val="100000"/>
              </a:lnSpc>
              <a:spcBef>
                <a:spcPts val="0"/>
              </a:spcBef>
              <a:spcAft>
                <a:spcPts val="0"/>
              </a:spcAft>
              <a:buSzPts val="2400"/>
              <a:buChar char="-"/>
            </a:pPr>
            <a:r>
              <a:rPr lang="en"/>
              <a:t>Research, Game, Acting Out, Using Technology, Nature-based, quick activities, multi-part activity </a:t>
            </a:r>
            <a:endParaRPr/>
          </a:p>
          <a:p>
            <a:pPr indent="0" lvl="0" marL="0" rtl="0" algn="l">
              <a:lnSpc>
                <a:spcPct val="100000"/>
              </a:lnSpc>
              <a:spcBef>
                <a:spcPts val="0"/>
              </a:spcBef>
              <a:spcAft>
                <a:spcPts val="0"/>
              </a:spcAft>
              <a:buSzPts val="2400"/>
              <a:buNone/>
            </a:pPr>
            <a:r>
              <a:rPr lang="en"/>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2f03a2adccf_0_297"/>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Next Steps for Lesson Development</a:t>
            </a:r>
            <a:endParaRPr/>
          </a:p>
        </p:txBody>
      </p:sp>
      <p:sp>
        <p:nvSpPr>
          <p:cNvPr id="248" name="Google Shape;248;g2f03a2adccf_0_297"/>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SzPts val="2400"/>
              <a:buNone/>
            </a:pPr>
            <a:r>
              <a:rPr lang="en"/>
              <a:t>Machine Learning and the Environment</a:t>
            </a:r>
            <a:endParaRPr/>
          </a:p>
          <a:p>
            <a:pPr indent="0" lvl="0" marL="457200" rtl="0" algn="l">
              <a:lnSpc>
                <a:spcPct val="100000"/>
              </a:lnSpc>
              <a:spcBef>
                <a:spcPts val="0"/>
              </a:spcBef>
              <a:spcAft>
                <a:spcPts val="0"/>
              </a:spcAft>
              <a:buSzPts val="2400"/>
              <a:buNone/>
            </a:pPr>
            <a:r>
              <a:rPr lang="en"/>
              <a:t>What </a:t>
            </a:r>
            <a:r>
              <a:rPr b="1" lang="en"/>
              <a:t>content </a:t>
            </a:r>
            <a:r>
              <a:rPr lang="en"/>
              <a:t>do you want your students to learn about how machine learning? </a:t>
            </a:r>
            <a:endParaRPr/>
          </a:p>
          <a:p>
            <a:pPr indent="0" lvl="0" marL="0" rtl="0" algn="l">
              <a:lnSpc>
                <a:spcPct val="100000"/>
              </a:lnSpc>
              <a:spcBef>
                <a:spcPts val="0"/>
              </a:spcBef>
              <a:spcAft>
                <a:spcPts val="0"/>
              </a:spcAft>
              <a:buSzPts val="2400"/>
              <a:buNone/>
            </a:pPr>
            <a:r>
              <a:t/>
            </a:r>
            <a:endParaRPr/>
          </a:p>
          <a:p>
            <a:pPr indent="-381000" lvl="0" marL="457200" rtl="0" algn="l">
              <a:lnSpc>
                <a:spcPct val="100000"/>
              </a:lnSpc>
              <a:spcBef>
                <a:spcPts val="0"/>
              </a:spcBef>
              <a:spcAft>
                <a:spcPts val="0"/>
              </a:spcAft>
              <a:buSzPts val="2400"/>
              <a:buChar char="-"/>
            </a:pPr>
            <a:r>
              <a:rPr lang="en"/>
              <a:t>Language, statistics, math language (inputs, outputs, variables, accuracy, methods, data analysis), social impacts, novel uses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2f03a2adccf_0_303"/>
          <p:cNvSpPr txBox="1"/>
          <p:nvPr>
            <p:ph type="title"/>
          </p:nvPr>
        </p:nvSpPr>
        <p:spPr>
          <a:xfrm>
            <a:off x="684914" y="751613"/>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Next Steps for Lesson Development</a:t>
            </a:r>
            <a:endParaRPr/>
          </a:p>
        </p:txBody>
      </p:sp>
      <p:sp>
        <p:nvSpPr>
          <p:cNvPr id="255" name="Google Shape;255;g2f03a2adccf_0_303"/>
          <p:cNvSpPr txBox="1"/>
          <p:nvPr>
            <p:ph idx="1" type="body"/>
          </p:nvPr>
        </p:nvSpPr>
        <p:spPr>
          <a:xfrm>
            <a:off x="684914" y="1428750"/>
            <a:ext cx="7774200" cy="3165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SzPts val="2400"/>
              <a:buNone/>
            </a:pPr>
            <a:r>
              <a:rPr lang="en"/>
              <a:t>Machine Learning and the Environment</a:t>
            </a:r>
            <a:endParaRPr/>
          </a:p>
          <a:p>
            <a:pPr indent="0" lvl="0" marL="457200" rtl="0" algn="l">
              <a:lnSpc>
                <a:spcPct val="100000"/>
              </a:lnSpc>
              <a:spcBef>
                <a:spcPts val="0"/>
              </a:spcBef>
              <a:spcAft>
                <a:spcPts val="0"/>
              </a:spcAft>
              <a:buSzPts val="2400"/>
              <a:buNone/>
            </a:pPr>
            <a:r>
              <a:rPr lang="en"/>
              <a:t>What </a:t>
            </a:r>
            <a:r>
              <a:rPr b="1" lang="en"/>
              <a:t>skills </a:t>
            </a:r>
            <a:r>
              <a:rPr lang="en"/>
              <a:t>do you want your students to enact while learning about how machine learning? </a:t>
            </a:r>
            <a:endParaRPr/>
          </a:p>
          <a:p>
            <a:pPr indent="0" lvl="0" marL="0" rtl="0" algn="l">
              <a:lnSpc>
                <a:spcPct val="100000"/>
              </a:lnSpc>
              <a:spcBef>
                <a:spcPts val="0"/>
              </a:spcBef>
              <a:spcAft>
                <a:spcPts val="0"/>
              </a:spcAft>
              <a:buSzPts val="2400"/>
              <a:buNone/>
            </a:pPr>
            <a:r>
              <a:t/>
            </a:r>
            <a:endParaRPr/>
          </a:p>
          <a:p>
            <a:pPr indent="-381000" lvl="0" marL="457200" rtl="0" algn="l">
              <a:lnSpc>
                <a:spcPct val="100000"/>
              </a:lnSpc>
              <a:spcBef>
                <a:spcPts val="0"/>
              </a:spcBef>
              <a:spcAft>
                <a:spcPts val="0"/>
              </a:spcAft>
              <a:buSzPts val="2400"/>
              <a:buChar char="-"/>
            </a:pPr>
            <a:r>
              <a:rPr lang="en"/>
              <a:t>Computational thinking, graphing, presenting, testing/writing/executing code, making, collecting and analyzing information,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latin typeface="Verdana"/>
                <a:ea typeface="Verdana"/>
                <a:cs typeface="Verdana"/>
                <a:sym typeface="Verdana"/>
              </a:rPr>
              <a:t>Introduction to Dr. Hutchinson’s Research </a:t>
            </a:r>
            <a:endParaRPr>
              <a:latin typeface="Verdana"/>
              <a:ea typeface="Verdana"/>
              <a:cs typeface="Verdana"/>
              <a:sym typeface="Verdana"/>
            </a:endParaRPr>
          </a:p>
        </p:txBody>
      </p:sp>
      <p:sp>
        <p:nvSpPr>
          <p:cNvPr id="261" name="Google Shape;261;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1200"/>
              </a:spcBef>
              <a:spcAft>
                <a:spcPts val="0"/>
              </a:spcAft>
              <a:buSzPts val="1800"/>
              <a:buFont typeface="Verdana"/>
              <a:buChar char="-"/>
            </a:pPr>
            <a:r>
              <a:rPr lang="en">
                <a:latin typeface="Verdana"/>
                <a:ea typeface="Verdana"/>
                <a:cs typeface="Verdana"/>
                <a:sym typeface="Verdana"/>
              </a:rPr>
              <a:t>Applying Machine Learning to Ecological Contexts</a:t>
            </a:r>
            <a:endParaRPr>
              <a:latin typeface="Verdana"/>
              <a:ea typeface="Verdana"/>
              <a:cs typeface="Verdana"/>
              <a:sym typeface="Verdana"/>
            </a:endParaRPr>
          </a:p>
          <a:p>
            <a:pPr indent="-317500" lvl="1" marL="914400" rtl="0" algn="l">
              <a:lnSpc>
                <a:spcPct val="115000"/>
              </a:lnSpc>
              <a:spcBef>
                <a:spcPts val="1200"/>
              </a:spcBef>
              <a:spcAft>
                <a:spcPts val="0"/>
              </a:spcAft>
              <a:buSzPts val="1400"/>
              <a:buFont typeface="Verdana"/>
              <a:buChar char="○"/>
            </a:pPr>
            <a:r>
              <a:rPr lang="en">
                <a:latin typeface="Verdana"/>
                <a:ea typeface="Verdana"/>
                <a:cs typeface="Verdana"/>
                <a:sym typeface="Verdana"/>
              </a:rPr>
              <a:t>Habitats, Species Sightings, Species Distribution, Environmental Change, Methods  </a:t>
            </a:r>
            <a:endParaRPr>
              <a:latin typeface="Verdana"/>
              <a:ea typeface="Verdana"/>
              <a:cs typeface="Verdana"/>
              <a:sym typeface="Verdana"/>
            </a:endParaRPr>
          </a:p>
          <a:p>
            <a:pPr indent="-342900" lvl="0" marL="457200" rtl="0" algn="l">
              <a:lnSpc>
                <a:spcPct val="115000"/>
              </a:lnSpc>
              <a:spcBef>
                <a:spcPts val="1200"/>
              </a:spcBef>
              <a:spcAft>
                <a:spcPts val="0"/>
              </a:spcAft>
              <a:buSzPts val="1800"/>
              <a:buFont typeface="Verdana"/>
              <a:buChar char="-"/>
            </a:pPr>
            <a:r>
              <a:rPr lang="en" u="sng">
                <a:solidFill>
                  <a:schemeClr val="hlink"/>
                </a:solidFill>
                <a:latin typeface="Verdana"/>
                <a:ea typeface="Verdana"/>
                <a:cs typeface="Verdana"/>
                <a:sym typeface="Verdana"/>
                <a:hlinkClick r:id="rId3"/>
              </a:rPr>
              <a:t>https://www.youtube.com/watch?v=GR6RvtVvjP4</a:t>
            </a:r>
            <a:r>
              <a:rPr lang="en">
                <a:latin typeface="Verdana"/>
                <a:ea typeface="Verdana"/>
                <a:cs typeface="Verdana"/>
                <a:sym typeface="Verdana"/>
              </a:rPr>
              <a:t> </a:t>
            </a:r>
            <a:endParaRPr>
              <a:latin typeface="Verdana"/>
              <a:ea typeface="Verdana"/>
              <a:cs typeface="Verdana"/>
              <a:sym typeface="Verdana"/>
            </a:endParaRPr>
          </a:p>
          <a:p>
            <a:pPr indent="-342900" lvl="0" marL="457200" rtl="0" algn="l">
              <a:lnSpc>
                <a:spcPct val="115000"/>
              </a:lnSpc>
              <a:spcBef>
                <a:spcPts val="1200"/>
              </a:spcBef>
              <a:spcAft>
                <a:spcPts val="0"/>
              </a:spcAft>
              <a:buSzPts val="1800"/>
              <a:buFont typeface="Verdana"/>
              <a:buChar char="-"/>
            </a:pPr>
            <a:r>
              <a:rPr lang="en" u="sng">
                <a:solidFill>
                  <a:schemeClr val="hlink"/>
                </a:solidFill>
                <a:latin typeface="Verdana"/>
                <a:ea typeface="Verdana"/>
                <a:cs typeface="Verdana"/>
                <a:sym typeface="Verdana"/>
                <a:hlinkClick r:id="rId4"/>
              </a:rPr>
              <a:t>https://engineering.oregonstate.edu/people/rebecca-hutchinson</a:t>
            </a:r>
            <a:r>
              <a:rPr lang="en">
                <a:latin typeface="Verdana"/>
                <a:ea typeface="Verdana"/>
                <a:cs typeface="Verdana"/>
                <a:sym typeface="Verdana"/>
              </a:rPr>
              <a:t> </a:t>
            </a:r>
            <a:endParaRPr>
              <a:latin typeface="Verdana"/>
              <a:ea typeface="Verdana"/>
              <a:cs typeface="Verdana"/>
              <a:sym typeface="Verdana"/>
            </a:endParaRPr>
          </a:p>
          <a:p>
            <a:pPr indent="-342900" lvl="0" marL="457200" rtl="0" algn="l">
              <a:lnSpc>
                <a:spcPct val="115000"/>
              </a:lnSpc>
              <a:spcBef>
                <a:spcPts val="1200"/>
              </a:spcBef>
              <a:spcAft>
                <a:spcPts val="0"/>
              </a:spcAft>
              <a:buSzPts val="1800"/>
              <a:buFont typeface="Verdana"/>
              <a:buChar char="-"/>
            </a:pPr>
            <a:r>
              <a:rPr lang="en" u="sng">
                <a:solidFill>
                  <a:schemeClr val="hlink"/>
                </a:solidFill>
                <a:latin typeface="Verdana"/>
                <a:ea typeface="Verdana"/>
                <a:cs typeface="Verdana"/>
                <a:sym typeface="Verdana"/>
                <a:hlinkClick r:id="rId5"/>
              </a:rPr>
              <a:t>https://hutchinson-lab.github.io/</a:t>
            </a:r>
            <a:endParaRPr>
              <a:latin typeface="Verdana"/>
              <a:ea typeface="Verdana"/>
              <a:cs typeface="Verdana"/>
              <a:sym typeface="Verdana"/>
            </a:endParaRPr>
          </a:p>
          <a:p>
            <a:pPr indent="-342900" lvl="0" marL="457200" rtl="0" algn="l">
              <a:lnSpc>
                <a:spcPct val="115000"/>
              </a:lnSpc>
              <a:spcBef>
                <a:spcPts val="1200"/>
              </a:spcBef>
              <a:spcAft>
                <a:spcPts val="0"/>
              </a:spcAft>
              <a:buSzPts val="1800"/>
              <a:buFont typeface="Verdana"/>
              <a:buChar char="-"/>
            </a:pPr>
            <a:r>
              <a:t/>
            </a:r>
            <a:endParaRPr>
              <a:latin typeface="Verdana"/>
              <a:ea typeface="Verdana"/>
              <a:cs typeface="Verdana"/>
              <a:sym typeface="Verdana"/>
            </a:endParaRPr>
          </a:p>
          <a:p>
            <a:pPr indent="0" lvl="0" marL="0" rtl="0" algn="l">
              <a:lnSpc>
                <a:spcPct val="115000"/>
              </a:lnSpc>
              <a:spcBef>
                <a:spcPts val="1200"/>
              </a:spcBef>
              <a:spcAft>
                <a:spcPts val="0"/>
              </a:spcAft>
              <a:buNone/>
            </a:pPr>
            <a:r>
              <a:t/>
            </a:r>
            <a:endParaRPr>
              <a:latin typeface="Verdana"/>
              <a:ea typeface="Verdana"/>
              <a:cs typeface="Verdana"/>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g2efcd70f0b1_0_372"/>
          <p:cNvSpPr txBox="1"/>
          <p:nvPr>
            <p:ph type="ctrTitle"/>
          </p:nvPr>
        </p:nvSpPr>
        <p:spPr>
          <a:xfrm>
            <a:off x="685801" y="2049542"/>
            <a:ext cx="7772400" cy="8124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SzPts val="3600"/>
              <a:buNone/>
            </a:pPr>
            <a:r>
              <a:rPr lang="en"/>
              <a:t>PBJ-PC</a:t>
            </a:r>
            <a:endParaRPr/>
          </a:p>
        </p:txBody>
      </p:sp>
      <p:sp>
        <p:nvSpPr>
          <p:cNvPr id="99" name="Google Shape;99;g2efcd70f0b1_0_372"/>
          <p:cNvSpPr txBox="1"/>
          <p:nvPr>
            <p:ph idx="1" type="subTitle"/>
          </p:nvPr>
        </p:nvSpPr>
        <p:spPr>
          <a:xfrm>
            <a:off x="1371600" y="2876427"/>
            <a:ext cx="6400800" cy="995700"/>
          </a:xfrm>
          <a:prstGeom prst="rect">
            <a:avLst/>
          </a:prstGeom>
          <a:noFill/>
          <a:ln>
            <a:noFill/>
          </a:ln>
        </p:spPr>
        <p:txBody>
          <a:bodyPr anchorCtr="0" anchor="t" bIns="34275" lIns="68575" spcFirstLastPara="1" rIns="68575" wrap="square" tIns="34275">
            <a:normAutofit fontScale="55000" lnSpcReduction="20000"/>
          </a:bodyPr>
          <a:lstStyle/>
          <a:p>
            <a:pPr indent="0" lvl="0" marL="0" rtl="0" algn="ctr">
              <a:lnSpc>
                <a:spcPct val="130000"/>
              </a:lnSpc>
              <a:spcBef>
                <a:spcPts val="400"/>
              </a:spcBef>
              <a:spcAft>
                <a:spcPts val="0"/>
              </a:spcAft>
              <a:buSzPct val="181818"/>
              <a:buNone/>
            </a:pPr>
            <a:r>
              <a:rPr lang="en"/>
              <a:t>Algorithms, </a:t>
            </a:r>
            <a:endParaRPr/>
          </a:p>
          <a:p>
            <a:pPr indent="0" lvl="0" marL="0" rtl="0" algn="ctr">
              <a:lnSpc>
                <a:spcPct val="130000"/>
              </a:lnSpc>
              <a:spcBef>
                <a:spcPts val="400"/>
              </a:spcBef>
              <a:spcAft>
                <a:spcPts val="0"/>
              </a:spcAft>
              <a:buSzPct val="181818"/>
              <a:buNone/>
            </a:pPr>
            <a:r>
              <a:rPr lang="en"/>
              <a:t>Computations, </a:t>
            </a:r>
            <a:endParaRPr/>
          </a:p>
          <a:p>
            <a:pPr indent="0" lvl="0" marL="0" rtl="0" algn="ctr">
              <a:lnSpc>
                <a:spcPct val="130000"/>
              </a:lnSpc>
              <a:spcBef>
                <a:spcPts val="400"/>
              </a:spcBef>
              <a:spcAft>
                <a:spcPts val="0"/>
              </a:spcAft>
              <a:buSzPct val="181818"/>
              <a:buNone/>
            </a:pPr>
            <a:r>
              <a:rPr lang="en"/>
              <a:t>and Computers</a:t>
            </a:r>
            <a:endParaRPr/>
          </a:p>
          <a:p>
            <a:pPr indent="0" lvl="0" marL="0" rtl="0" algn="ctr">
              <a:lnSpc>
                <a:spcPct val="130000"/>
              </a:lnSpc>
              <a:spcBef>
                <a:spcPts val="400"/>
              </a:spcBef>
              <a:spcAft>
                <a:spcPts val="0"/>
              </a:spcAft>
              <a:buSzPct val="181818"/>
              <a:buNone/>
            </a:pPr>
            <a:r>
              <a:t/>
            </a:r>
            <a:endParaRPr/>
          </a:p>
        </p:txBody>
      </p:sp>
      <p:pic>
        <p:nvPicPr>
          <p:cNvPr id="100" name="Google Shape;100;g2efcd70f0b1_0_372"/>
          <p:cNvPicPr preferRelativeResize="0"/>
          <p:nvPr/>
        </p:nvPicPr>
        <p:blipFill rotWithShape="1">
          <a:blip r:embed="rId3">
            <a:alphaModFix/>
          </a:blip>
          <a:srcRect b="7218" l="0" r="0" t="0"/>
          <a:stretch/>
        </p:blipFill>
        <p:spPr>
          <a:xfrm>
            <a:off x="880225" y="2100375"/>
            <a:ext cx="2114250" cy="1913700"/>
          </a:xfrm>
          <a:prstGeom prst="rect">
            <a:avLst/>
          </a:prstGeom>
          <a:noFill/>
          <a:ln>
            <a:noFill/>
          </a:ln>
        </p:spPr>
      </p:pic>
      <p:pic>
        <p:nvPicPr>
          <p:cNvPr id="101" name="Google Shape;101;g2efcd70f0b1_0_372"/>
          <p:cNvPicPr preferRelativeResize="0"/>
          <p:nvPr/>
        </p:nvPicPr>
        <p:blipFill rotWithShape="1">
          <a:blip r:embed="rId4">
            <a:alphaModFix/>
          </a:blip>
          <a:srcRect b="0" l="0" r="0" t="0"/>
          <a:stretch/>
        </p:blipFill>
        <p:spPr>
          <a:xfrm>
            <a:off x="6200150" y="2100375"/>
            <a:ext cx="2551590" cy="1913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g2efcd70f0b1_0_128"/>
          <p:cNvSpPr txBox="1"/>
          <p:nvPr>
            <p:ph type="title"/>
          </p:nvPr>
        </p:nvSpPr>
        <p:spPr>
          <a:xfrm>
            <a:off x="684889" y="333484"/>
            <a:ext cx="7774200" cy="8949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Algorithms, Computations, </a:t>
            </a:r>
            <a:endParaRPr/>
          </a:p>
          <a:p>
            <a:pPr indent="0" lvl="0" marL="0" rtl="0" algn="l">
              <a:lnSpc>
                <a:spcPct val="100000"/>
              </a:lnSpc>
              <a:spcBef>
                <a:spcPts val="0"/>
              </a:spcBef>
              <a:spcAft>
                <a:spcPts val="0"/>
              </a:spcAft>
              <a:buClr>
                <a:srgbClr val="DC4400"/>
              </a:buClr>
              <a:buSzPts val="3300"/>
              <a:buFont typeface="Impact"/>
              <a:buNone/>
            </a:pPr>
            <a:r>
              <a:rPr lang="en"/>
              <a:t>and Computers</a:t>
            </a:r>
            <a:endParaRPr/>
          </a:p>
        </p:txBody>
      </p:sp>
      <p:sp>
        <p:nvSpPr>
          <p:cNvPr id="107" name="Google Shape;107;g2efcd70f0b1_0_128"/>
          <p:cNvSpPr txBox="1"/>
          <p:nvPr>
            <p:ph idx="1" type="body"/>
          </p:nvPr>
        </p:nvSpPr>
        <p:spPr>
          <a:xfrm>
            <a:off x="978489" y="1463719"/>
            <a:ext cx="7774200" cy="27618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Algorithms</a:t>
            </a:r>
            <a:endParaRPr/>
          </a:p>
          <a:p>
            <a:pPr indent="-209550" lvl="1" marL="558800" rtl="0" algn="l">
              <a:lnSpc>
                <a:spcPct val="100000"/>
              </a:lnSpc>
              <a:spcBef>
                <a:spcPts val="0"/>
              </a:spcBef>
              <a:spcAft>
                <a:spcPts val="0"/>
              </a:spcAft>
              <a:buSzPts val="2100"/>
              <a:buChar char="–"/>
            </a:pPr>
            <a:r>
              <a:rPr lang="en"/>
              <a:t>Series of </a:t>
            </a:r>
            <a:r>
              <a:rPr lang="en">
                <a:extLst>
                  <a:ext uri="http://customooxmlschemas.google.com/">
                    <go:slidesCustomData xmlns:go="http://customooxmlschemas.google.com/" textRoundtripDataId="0"/>
                  </a:ext>
                </a:extLst>
              </a:rPr>
              <a:t>instructions</a:t>
            </a:r>
            <a:endParaRPr/>
          </a:p>
          <a:p>
            <a:pPr indent="-254000" lvl="0" marL="254000" rtl="0" algn="l">
              <a:lnSpc>
                <a:spcPct val="100000"/>
              </a:lnSpc>
              <a:spcBef>
                <a:spcPts val="0"/>
              </a:spcBef>
              <a:spcAft>
                <a:spcPts val="0"/>
              </a:spcAft>
              <a:buClr>
                <a:schemeClr val="dk1"/>
              </a:buClr>
              <a:buSzPts val="2400"/>
              <a:buChar char="•"/>
            </a:pPr>
            <a:r>
              <a:rPr lang="en"/>
              <a:t>Computations</a:t>
            </a:r>
            <a:endParaRPr/>
          </a:p>
          <a:p>
            <a:pPr indent="-209550" lvl="1" marL="558800" rtl="0" algn="l">
              <a:lnSpc>
                <a:spcPct val="100000"/>
              </a:lnSpc>
              <a:spcBef>
                <a:spcPts val="400"/>
              </a:spcBef>
              <a:spcAft>
                <a:spcPts val="0"/>
              </a:spcAft>
              <a:buClr>
                <a:schemeClr val="dk1"/>
              </a:buClr>
              <a:buSzPts val="2100"/>
              <a:buChar char="–"/>
            </a:pPr>
            <a:r>
              <a:rPr lang="en"/>
              <a:t>The execution of an algorithm by a computer.</a:t>
            </a:r>
            <a:endParaRPr/>
          </a:p>
          <a:p>
            <a:pPr indent="-254000" lvl="0" marL="254000" rtl="0" algn="l">
              <a:lnSpc>
                <a:spcPct val="100000"/>
              </a:lnSpc>
              <a:spcBef>
                <a:spcPts val="500"/>
              </a:spcBef>
              <a:spcAft>
                <a:spcPts val="0"/>
              </a:spcAft>
              <a:buClr>
                <a:schemeClr val="dk1"/>
              </a:buClr>
              <a:buSzPts val="2400"/>
              <a:buChar char="•"/>
            </a:pPr>
            <a:r>
              <a:rPr lang="en"/>
              <a:t>Computers</a:t>
            </a:r>
            <a:endParaRPr/>
          </a:p>
          <a:p>
            <a:pPr indent="-209550" lvl="1" marL="558800" rtl="0" algn="l">
              <a:lnSpc>
                <a:spcPct val="100000"/>
              </a:lnSpc>
              <a:spcBef>
                <a:spcPts val="400"/>
              </a:spcBef>
              <a:spcAft>
                <a:spcPts val="0"/>
              </a:spcAft>
              <a:buClr>
                <a:schemeClr val="dk1"/>
              </a:buClr>
              <a:buSzPts val="2100"/>
              <a:buChar char="–"/>
            </a:pPr>
            <a:r>
              <a:rPr lang="en"/>
              <a:t>A person or machine that can communicate using language and can execute an algorithm.</a:t>
            </a:r>
            <a:endParaRPr/>
          </a:p>
          <a:p>
            <a:pPr indent="-254000" lvl="0" marL="254000" rtl="0" algn="l">
              <a:lnSpc>
                <a:spcPct val="100000"/>
              </a:lnSpc>
              <a:spcBef>
                <a:spcPts val="0"/>
              </a:spcBef>
              <a:spcAft>
                <a:spcPts val="0"/>
              </a:spcAft>
              <a:buSzPts val="2400"/>
              <a:buChar char="•"/>
            </a:pPr>
            <a:r>
              <a:rPr lang="en"/>
              <a:t>Sources of Error Reduce Accuracy</a:t>
            </a:r>
            <a:endParaRPr/>
          </a:p>
          <a:p>
            <a:pPr indent="-209550" lvl="1" marL="558800" rtl="0" algn="l">
              <a:lnSpc>
                <a:spcPct val="100000"/>
              </a:lnSpc>
              <a:spcBef>
                <a:spcPts val="400"/>
              </a:spcBef>
              <a:spcAft>
                <a:spcPts val="0"/>
              </a:spcAft>
              <a:buSzPts val="2100"/>
              <a:buChar char="–"/>
            </a:pPr>
            <a:r>
              <a:rPr lang="en"/>
              <a:t>Computers do not understand “you know what I meant”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2efcd70f0b1_0_133"/>
          <p:cNvSpPr txBox="1"/>
          <p:nvPr>
            <p:ph type="title"/>
          </p:nvPr>
        </p:nvSpPr>
        <p:spPr>
          <a:xfrm>
            <a:off x="685925" y="5488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Language Matters!</a:t>
            </a:r>
            <a:endParaRPr/>
          </a:p>
        </p:txBody>
      </p:sp>
      <p:sp>
        <p:nvSpPr>
          <p:cNvPr id="113" name="Google Shape;113;g2efcd70f0b1_0_133"/>
          <p:cNvSpPr txBox="1"/>
          <p:nvPr>
            <p:ph idx="1" type="body"/>
          </p:nvPr>
        </p:nvSpPr>
        <p:spPr>
          <a:xfrm>
            <a:off x="685926" y="1484722"/>
            <a:ext cx="7772100" cy="3110100"/>
          </a:xfrm>
          <a:prstGeom prst="rect">
            <a:avLst/>
          </a:prstGeom>
          <a:noFill/>
          <a:ln>
            <a:noFill/>
          </a:ln>
        </p:spPr>
        <p:txBody>
          <a:bodyPr anchorCtr="0" anchor="t" bIns="34275" lIns="68575" spcFirstLastPara="1" rIns="68575" wrap="square" tIns="34275">
            <a:noAutofit/>
          </a:bodyPr>
          <a:lstStyle/>
          <a:p>
            <a:pPr indent="-254000" lvl="0" marL="254000" rtl="0" algn="l">
              <a:lnSpc>
                <a:spcPct val="100000"/>
              </a:lnSpc>
              <a:spcBef>
                <a:spcPts val="0"/>
              </a:spcBef>
              <a:spcAft>
                <a:spcPts val="0"/>
              </a:spcAft>
              <a:buClr>
                <a:schemeClr val="dk1"/>
              </a:buClr>
              <a:buSzPts val="2400"/>
              <a:buChar char="•"/>
            </a:pPr>
            <a:r>
              <a:rPr lang="en"/>
              <a:t>A method of communicating consisting of </a:t>
            </a:r>
            <a:endParaRPr/>
          </a:p>
          <a:p>
            <a:pPr indent="-387350" lvl="1" marL="685800" rtl="0" algn="l">
              <a:lnSpc>
                <a:spcPct val="100000"/>
              </a:lnSpc>
              <a:spcBef>
                <a:spcPts val="400"/>
              </a:spcBef>
              <a:spcAft>
                <a:spcPts val="0"/>
              </a:spcAft>
              <a:buClr>
                <a:schemeClr val="dk1"/>
              </a:buClr>
              <a:buSzPts val="2100"/>
              <a:buFont typeface="Calibri"/>
              <a:buAutoNum type="arabicPeriod"/>
            </a:pPr>
            <a:r>
              <a:rPr lang="en"/>
              <a:t>Very specific instructions</a:t>
            </a:r>
            <a:endParaRPr/>
          </a:p>
          <a:p>
            <a:pPr indent="-387350" lvl="1" marL="685800" rtl="0" algn="l">
              <a:lnSpc>
                <a:spcPct val="100000"/>
              </a:lnSpc>
              <a:spcBef>
                <a:spcPts val="400"/>
              </a:spcBef>
              <a:spcAft>
                <a:spcPts val="0"/>
              </a:spcAft>
              <a:buClr>
                <a:schemeClr val="dk1"/>
              </a:buClr>
              <a:buSzPts val="2100"/>
              <a:buFont typeface="Calibri"/>
              <a:buAutoNum type="arabicPeriod"/>
            </a:pPr>
            <a:r>
              <a:rPr lang="en"/>
              <a:t>Dictionary of words with categories and definitions </a:t>
            </a:r>
            <a:endParaRPr/>
          </a:p>
          <a:p>
            <a:pPr indent="-387350" lvl="1" marL="685800" rtl="0" algn="l">
              <a:lnSpc>
                <a:spcPct val="100000"/>
              </a:lnSpc>
              <a:spcBef>
                <a:spcPts val="400"/>
              </a:spcBef>
              <a:spcAft>
                <a:spcPts val="0"/>
              </a:spcAft>
              <a:buClr>
                <a:schemeClr val="dk1"/>
              </a:buClr>
              <a:buSzPts val="2100"/>
              <a:buFont typeface="Calibri"/>
              <a:buAutoNum type="arabicPeriod"/>
            </a:pPr>
            <a:r>
              <a:rPr lang="en"/>
              <a:t>Has grammar, a set of rules and meaning for the categories and arrangement of the words</a:t>
            </a:r>
            <a:endParaRPr/>
          </a:p>
          <a:p>
            <a:pPr indent="-254000" lvl="0" marL="254000" rtl="0" algn="l">
              <a:lnSpc>
                <a:spcPct val="100000"/>
              </a:lnSpc>
              <a:spcBef>
                <a:spcPts val="500"/>
              </a:spcBef>
              <a:spcAft>
                <a:spcPts val="0"/>
              </a:spcAft>
              <a:buClr>
                <a:schemeClr val="dk1"/>
              </a:buClr>
              <a:buSzPts val="2400"/>
              <a:buChar char="•"/>
            </a:pPr>
            <a:r>
              <a:rPr lang="en"/>
              <a:t>Syntax: in lexicon and correct grammar</a:t>
            </a:r>
            <a:endParaRPr/>
          </a:p>
          <a:p>
            <a:pPr indent="-254000" lvl="0" marL="254000" rtl="0" algn="l">
              <a:lnSpc>
                <a:spcPct val="100000"/>
              </a:lnSpc>
              <a:spcBef>
                <a:spcPts val="500"/>
              </a:spcBef>
              <a:spcAft>
                <a:spcPts val="0"/>
              </a:spcAft>
              <a:buClr>
                <a:schemeClr val="dk1"/>
              </a:buClr>
              <a:buSzPts val="2400"/>
              <a:buChar char="•"/>
            </a:pPr>
            <a:r>
              <a:rPr lang="en"/>
              <a:t>Semantics: meaning/makes sense</a:t>
            </a:r>
            <a:endParaRPr/>
          </a:p>
          <a:p>
            <a:pPr indent="0" lvl="0" marL="152400" rtl="0" algn="l">
              <a:lnSpc>
                <a:spcPct val="100000"/>
              </a:lnSpc>
              <a:spcBef>
                <a:spcPts val="500"/>
              </a:spcBef>
              <a:spcAft>
                <a:spcPts val="0"/>
              </a:spcAft>
              <a:buClr>
                <a:schemeClr val="dk1"/>
              </a:buClr>
              <a:buSzPts val="24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2efcd70f0b1_0_346"/>
          <p:cNvSpPr txBox="1"/>
          <p:nvPr>
            <p:ph type="title"/>
          </p:nvPr>
        </p:nvSpPr>
        <p:spPr>
          <a:xfrm>
            <a:off x="685925" y="5488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PBJ-PC</a:t>
            </a:r>
            <a:endParaRPr/>
          </a:p>
        </p:txBody>
      </p:sp>
      <p:sp>
        <p:nvSpPr>
          <p:cNvPr id="119" name="Google Shape;119;g2efcd70f0b1_0_346"/>
          <p:cNvSpPr txBox="1"/>
          <p:nvPr>
            <p:ph idx="1" type="body"/>
          </p:nvPr>
        </p:nvSpPr>
        <p:spPr>
          <a:xfrm>
            <a:off x="603725" y="862324"/>
            <a:ext cx="7772100" cy="1913700"/>
          </a:xfrm>
          <a:prstGeom prst="rect">
            <a:avLst/>
          </a:prstGeom>
          <a:noFill/>
          <a:ln>
            <a:noFill/>
          </a:ln>
        </p:spPr>
        <p:txBody>
          <a:bodyPr anchorCtr="0" anchor="t" bIns="34275" lIns="68575" spcFirstLastPara="1" rIns="68575" wrap="square" tIns="34275">
            <a:noAutofit/>
          </a:bodyPr>
          <a:lstStyle/>
          <a:p>
            <a:pPr indent="0" lvl="0" marL="254000" rtl="0" algn="l">
              <a:lnSpc>
                <a:spcPct val="100000"/>
              </a:lnSpc>
              <a:spcBef>
                <a:spcPts val="500"/>
              </a:spcBef>
              <a:spcAft>
                <a:spcPts val="0"/>
              </a:spcAft>
              <a:buSzPts val="2400"/>
              <a:buNone/>
            </a:pPr>
            <a:r>
              <a:t/>
            </a:r>
            <a:endParaRPr/>
          </a:p>
          <a:p>
            <a:pPr indent="-101600" lvl="0" marL="254000" rtl="0" algn="l">
              <a:lnSpc>
                <a:spcPct val="100000"/>
              </a:lnSpc>
              <a:spcBef>
                <a:spcPts val="500"/>
              </a:spcBef>
              <a:spcAft>
                <a:spcPts val="0"/>
              </a:spcAft>
              <a:buClr>
                <a:schemeClr val="dk1"/>
              </a:buClr>
              <a:buSzPts val="2400"/>
              <a:buNone/>
            </a:pPr>
            <a:r>
              <a:rPr lang="en"/>
              <a:t>You are </a:t>
            </a:r>
            <a:r>
              <a:rPr b="1" i="1" lang="en"/>
              <a:t>Computer Programmers</a:t>
            </a:r>
            <a:r>
              <a:rPr lang="en"/>
              <a:t> writing a series of instructions (</a:t>
            </a:r>
            <a:r>
              <a:rPr b="1" i="1" lang="en"/>
              <a:t>algorithm</a:t>
            </a:r>
            <a:r>
              <a:rPr lang="en"/>
              <a:t>) for the PBJ-PC to follow (</a:t>
            </a:r>
            <a:r>
              <a:rPr b="1" i="1" lang="en"/>
              <a:t>computation</a:t>
            </a:r>
            <a:r>
              <a:rPr lang="en"/>
              <a:t>). </a:t>
            </a:r>
            <a:endParaRPr/>
          </a:p>
        </p:txBody>
      </p:sp>
      <p:pic>
        <p:nvPicPr>
          <p:cNvPr id="120" name="Google Shape;120;g2efcd70f0b1_0_346"/>
          <p:cNvPicPr preferRelativeResize="0"/>
          <p:nvPr/>
        </p:nvPicPr>
        <p:blipFill rotWithShape="1">
          <a:blip r:embed="rId3">
            <a:alphaModFix/>
          </a:blip>
          <a:srcRect b="0" l="0" r="0" t="0"/>
          <a:stretch/>
        </p:blipFill>
        <p:spPr>
          <a:xfrm>
            <a:off x="5086525" y="2571750"/>
            <a:ext cx="2547666" cy="2228600"/>
          </a:xfrm>
          <a:prstGeom prst="rect">
            <a:avLst/>
          </a:prstGeom>
          <a:noFill/>
          <a:ln>
            <a:noFill/>
          </a:ln>
        </p:spPr>
      </p:pic>
      <p:pic>
        <p:nvPicPr>
          <p:cNvPr id="121" name="Google Shape;121;g2efcd70f0b1_0_346"/>
          <p:cNvPicPr preferRelativeResize="0"/>
          <p:nvPr/>
        </p:nvPicPr>
        <p:blipFill rotWithShape="1">
          <a:blip r:embed="rId4">
            <a:alphaModFix/>
          </a:blip>
          <a:srcRect b="7218" l="0" r="0" t="0"/>
          <a:stretch/>
        </p:blipFill>
        <p:spPr>
          <a:xfrm>
            <a:off x="1408650" y="2907750"/>
            <a:ext cx="2114250" cy="1913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2efcd70f0b1_0_353"/>
          <p:cNvSpPr txBox="1"/>
          <p:nvPr>
            <p:ph type="title"/>
          </p:nvPr>
        </p:nvSpPr>
        <p:spPr>
          <a:xfrm>
            <a:off x="685925" y="3964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PBJ-PC Key Vocab</a:t>
            </a:r>
            <a:endParaRPr/>
          </a:p>
        </p:txBody>
      </p:sp>
      <p:sp>
        <p:nvSpPr>
          <p:cNvPr id="127" name="Google Shape;127;g2efcd70f0b1_0_353"/>
          <p:cNvSpPr txBox="1"/>
          <p:nvPr>
            <p:ph idx="1" type="body"/>
          </p:nvPr>
        </p:nvSpPr>
        <p:spPr>
          <a:xfrm>
            <a:off x="545025" y="581849"/>
            <a:ext cx="7772100" cy="1913700"/>
          </a:xfrm>
          <a:prstGeom prst="rect">
            <a:avLst/>
          </a:prstGeom>
          <a:noFill/>
          <a:ln>
            <a:noFill/>
          </a:ln>
        </p:spPr>
        <p:txBody>
          <a:bodyPr anchorCtr="0" anchor="t" bIns="34275" lIns="68575" spcFirstLastPara="1" rIns="68575" wrap="square" tIns="34275">
            <a:noAutofit/>
          </a:bodyPr>
          <a:lstStyle/>
          <a:p>
            <a:pPr indent="0" lvl="0" marL="254000" rtl="0" algn="l">
              <a:lnSpc>
                <a:spcPct val="100000"/>
              </a:lnSpc>
              <a:spcBef>
                <a:spcPts val="500"/>
              </a:spcBef>
              <a:spcAft>
                <a:spcPts val="0"/>
              </a:spcAft>
              <a:buSzPts val="2400"/>
              <a:buNone/>
            </a:pPr>
            <a:r>
              <a:t/>
            </a:r>
            <a:endParaRPr/>
          </a:p>
          <a:p>
            <a:pPr indent="-381000" lvl="0" marL="457200" rtl="0" algn="l">
              <a:lnSpc>
                <a:spcPct val="100000"/>
              </a:lnSpc>
              <a:spcBef>
                <a:spcPts val="500"/>
              </a:spcBef>
              <a:spcAft>
                <a:spcPts val="0"/>
              </a:spcAft>
              <a:buSzPts val="2400"/>
              <a:buChar char="•"/>
            </a:pPr>
            <a:r>
              <a:rPr b="1" i="1" lang="en"/>
              <a:t>Computer Programmers</a:t>
            </a:r>
            <a:r>
              <a:rPr lang="en"/>
              <a:t> - Write algorithms </a:t>
            </a:r>
            <a:endParaRPr/>
          </a:p>
          <a:p>
            <a:pPr indent="-381000" lvl="0" marL="457200" rtl="0" algn="l">
              <a:lnSpc>
                <a:spcPct val="100000"/>
              </a:lnSpc>
              <a:spcBef>
                <a:spcPts val="0"/>
              </a:spcBef>
              <a:spcAft>
                <a:spcPts val="0"/>
              </a:spcAft>
              <a:buSzPts val="2400"/>
              <a:buChar char="•"/>
            </a:pPr>
            <a:r>
              <a:rPr b="1" i="1" lang="en"/>
              <a:t>Algorithm - </a:t>
            </a:r>
            <a:r>
              <a:rPr lang="en"/>
              <a:t>Series of instructions</a:t>
            </a:r>
            <a:endParaRPr/>
          </a:p>
          <a:p>
            <a:pPr indent="-381000" lvl="0" marL="457200" rtl="0" algn="l">
              <a:lnSpc>
                <a:spcPct val="100000"/>
              </a:lnSpc>
              <a:spcBef>
                <a:spcPts val="0"/>
              </a:spcBef>
              <a:spcAft>
                <a:spcPts val="0"/>
              </a:spcAft>
              <a:buSzPts val="2400"/>
              <a:buChar char="•"/>
            </a:pPr>
            <a:r>
              <a:rPr b="1" lang="en"/>
              <a:t>Computation - </a:t>
            </a:r>
            <a:r>
              <a:rPr lang="en"/>
              <a:t>An algorithm executed by a person or a computer</a:t>
            </a:r>
            <a:endParaRPr/>
          </a:p>
        </p:txBody>
      </p:sp>
      <p:graphicFrame>
        <p:nvGraphicFramePr>
          <p:cNvPr id="128" name="Google Shape;128;g2efcd70f0b1_0_353"/>
          <p:cNvGraphicFramePr/>
          <p:nvPr/>
        </p:nvGraphicFramePr>
        <p:xfrm>
          <a:off x="555675" y="2571750"/>
          <a:ext cx="3000000" cy="3000000"/>
        </p:xfrm>
        <a:graphic>
          <a:graphicData uri="http://schemas.openxmlformats.org/drawingml/2006/table">
            <a:tbl>
              <a:tblPr>
                <a:noFill/>
                <a:tableStyleId>{C6FF60EA-70BF-47BD-A2E9-32179D32A210}</a:tableStyleId>
              </a:tblPr>
              <a:tblGrid>
                <a:gridCol w="1280200"/>
                <a:gridCol w="1630600"/>
                <a:gridCol w="2426325"/>
                <a:gridCol w="2829575"/>
              </a:tblGrid>
              <a:tr h="609575">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Who (Job)</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Algorithm (instructions)</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Computation (how they follow the instructions)</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Possible Errors (what could go wrong?)</a:t>
                      </a:r>
                      <a:endParaRPr b="1" sz="1400" u="none" cap="none" strike="noStrike"/>
                    </a:p>
                  </a:txBody>
                  <a:tcPr marT="91425" marB="91425" marR="91425" marL="91425"/>
                </a:tc>
              </a:tr>
              <a:tr h="6095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Los Del Rio</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Dance steps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rPr lang="en" sz="1400" u="sng" cap="none" strike="noStrike">
                          <a:solidFill>
                            <a:schemeClr val="hlink"/>
                          </a:solidFill>
                          <a:hlinkClick r:id="rId3"/>
                        </a:rPr>
                        <a:t>Macarena</a:t>
                      </a:r>
                      <a:r>
                        <a:rPr lang="en" sz="1400" u="none" cap="none" strike="noStrike">
                          <a:solidFill>
                            <a:schemeClr val="dk1"/>
                          </a:solidFill>
                        </a:rPr>
                        <a:t> </a:t>
                      </a:r>
                      <a:endParaRPr sz="1400" u="none" cap="none" strike="noStrike">
                        <a:solidFill>
                          <a:schemeClr val="dk1"/>
                        </a:solidFill>
                      </a:endParaRPr>
                    </a:p>
                    <a:p>
                      <a:pPr indent="0" lvl="0" marL="0" marR="0" rtl="0" algn="l">
                        <a:lnSpc>
                          <a:spcPct val="100000"/>
                        </a:lnSpc>
                        <a:spcBef>
                          <a:spcPts val="0"/>
                        </a:spcBef>
                        <a:spcAft>
                          <a:spcPts val="0"/>
                        </a:spcAft>
                        <a:buClr>
                          <a:schemeClr val="dk1"/>
                        </a:buClr>
                        <a:buSzPts val="1100"/>
                        <a:buFont typeface="Arial"/>
                        <a:buNone/>
                      </a:pPr>
                      <a:r>
                        <a:rPr lang="en" sz="1400" u="sng" cap="none" strike="noStrike">
                          <a:solidFill>
                            <a:schemeClr val="hlink"/>
                          </a:solidFill>
                          <a:hlinkClick r:id="rId4"/>
                        </a:rPr>
                        <a:t>NYY - Record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Not know the routine, bump into each other, fall</a:t>
                      </a:r>
                      <a:endParaRPr sz="1400" u="none" cap="none" strike="noStrike"/>
                    </a:p>
                  </a:txBody>
                  <a:tcPr marT="91425" marB="91425" marR="91425" marL="91425"/>
                </a:tc>
              </a:tr>
              <a:tr h="6095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Marching Band</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rPr lang="en" sz="1400" u="sng" cap="none" strike="noStrike">
                          <a:solidFill>
                            <a:schemeClr val="hlink"/>
                          </a:solidFill>
                          <a:hlinkClick r:id="rId5"/>
                        </a:rPr>
                        <a:t>Pregame Performance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6095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Chef Donald</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rPr lang="en" sz="1400" u="sng" cap="none" strike="noStrike">
                          <a:solidFill>
                            <a:schemeClr val="hlink"/>
                          </a:solidFill>
                          <a:hlinkClick r:id="rId6"/>
                        </a:rPr>
                        <a:t>Mother Mallard </a:t>
                      </a:r>
                      <a:endParaRPr sz="1400" u="none" cap="none" strike="noStrike">
                        <a:solidFill>
                          <a:schemeClr val="dk1"/>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g2efcd70f0b1_0_362"/>
          <p:cNvSpPr txBox="1"/>
          <p:nvPr>
            <p:ph type="title"/>
          </p:nvPr>
        </p:nvSpPr>
        <p:spPr>
          <a:xfrm>
            <a:off x="685925" y="5488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PBJ-PC</a:t>
            </a:r>
            <a:endParaRPr/>
          </a:p>
        </p:txBody>
      </p:sp>
      <p:sp>
        <p:nvSpPr>
          <p:cNvPr id="134" name="Google Shape;134;g2efcd70f0b1_0_362"/>
          <p:cNvSpPr txBox="1"/>
          <p:nvPr>
            <p:ph idx="1" type="body"/>
          </p:nvPr>
        </p:nvSpPr>
        <p:spPr>
          <a:xfrm>
            <a:off x="603725" y="862324"/>
            <a:ext cx="7772100" cy="1913700"/>
          </a:xfrm>
          <a:prstGeom prst="rect">
            <a:avLst/>
          </a:prstGeom>
          <a:noFill/>
          <a:ln>
            <a:noFill/>
          </a:ln>
        </p:spPr>
        <p:txBody>
          <a:bodyPr anchorCtr="0" anchor="t" bIns="34275" lIns="68575" spcFirstLastPara="1" rIns="68575" wrap="square" tIns="34275">
            <a:noAutofit/>
          </a:bodyPr>
          <a:lstStyle/>
          <a:p>
            <a:pPr indent="0" lvl="0" marL="254000" rtl="0" algn="l">
              <a:lnSpc>
                <a:spcPct val="100000"/>
              </a:lnSpc>
              <a:spcBef>
                <a:spcPts val="500"/>
              </a:spcBef>
              <a:spcAft>
                <a:spcPts val="0"/>
              </a:spcAft>
              <a:buSzPts val="2400"/>
              <a:buNone/>
            </a:pPr>
            <a:r>
              <a:t/>
            </a:r>
            <a:endParaRPr/>
          </a:p>
          <a:p>
            <a:pPr indent="-101600" lvl="0" marL="254000" rtl="0" algn="l">
              <a:lnSpc>
                <a:spcPct val="100000"/>
              </a:lnSpc>
              <a:spcBef>
                <a:spcPts val="500"/>
              </a:spcBef>
              <a:spcAft>
                <a:spcPts val="0"/>
              </a:spcAft>
              <a:buClr>
                <a:schemeClr val="dk1"/>
              </a:buClr>
              <a:buSzPts val="2400"/>
              <a:buNone/>
            </a:pPr>
            <a:r>
              <a:rPr lang="en"/>
              <a:t>You are </a:t>
            </a:r>
            <a:r>
              <a:rPr b="1" i="1" lang="en"/>
              <a:t>Computer Programmers</a:t>
            </a:r>
            <a:r>
              <a:rPr lang="en"/>
              <a:t> writing a series of instructions (</a:t>
            </a:r>
            <a:r>
              <a:rPr b="1" i="1" lang="en"/>
              <a:t>algorithm</a:t>
            </a:r>
            <a:r>
              <a:rPr lang="en"/>
              <a:t>) for the PBJ-PC to follow (</a:t>
            </a:r>
            <a:r>
              <a:rPr b="1" i="1" lang="en"/>
              <a:t>computation</a:t>
            </a:r>
            <a:r>
              <a:rPr lang="en"/>
              <a:t>). </a:t>
            </a:r>
            <a:endParaRPr/>
          </a:p>
        </p:txBody>
      </p:sp>
      <p:pic>
        <p:nvPicPr>
          <p:cNvPr id="135" name="Google Shape;135;g2efcd70f0b1_0_362"/>
          <p:cNvPicPr preferRelativeResize="0"/>
          <p:nvPr/>
        </p:nvPicPr>
        <p:blipFill rotWithShape="1">
          <a:blip r:embed="rId3">
            <a:alphaModFix/>
          </a:blip>
          <a:srcRect b="7218" l="0" r="0" t="0"/>
          <a:stretch/>
        </p:blipFill>
        <p:spPr>
          <a:xfrm>
            <a:off x="1256250" y="2755350"/>
            <a:ext cx="2114250" cy="1913700"/>
          </a:xfrm>
          <a:prstGeom prst="rect">
            <a:avLst/>
          </a:prstGeom>
          <a:noFill/>
          <a:ln>
            <a:noFill/>
          </a:ln>
        </p:spPr>
      </p:pic>
      <p:pic>
        <p:nvPicPr>
          <p:cNvPr id="136" name="Google Shape;136;g2efcd70f0b1_0_362"/>
          <p:cNvPicPr preferRelativeResize="0"/>
          <p:nvPr/>
        </p:nvPicPr>
        <p:blipFill rotWithShape="1">
          <a:blip r:embed="rId4">
            <a:alphaModFix/>
          </a:blip>
          <a:srcRect b="0" l="0" r="0" t="0"/>
          <a:stretch/>
        </p:blipFill>
        <p:spPr>
          <a:xfrm>
            <a:off x="4495800" y="2679149"/>
            <a:ext cx="3666981" cy="2062677"/>
          </a:xfrm>
          <a:prstGeom prst="rect">
            <a:avLst/>
          </a:prstGeom>
          <a:noFill/>
          <a:ln>
            <a:noFill/>
          </a:ln>
        </p:spPr>
      </p:pic>
      <p:sp>
        <p:nvSpPr>
          <p:cNvPr id="137" name="Google Shape;137;g2efcd70f0b1_0_362"/>
          <p:cNvSpPr/>
          <p:nvPr/>
        </p:nvSpPr>
        <p:spPr>
          <a:xfrm>
            <a:off x="5269800" y="2452500"/>
            <a:ext cx="2430900" cy="2513100"/>
          </a:xfrm>
          <a:prstGeom prst="noSmoking">
            <a:avLst>
              <a:gd fmla="val 18750" name="adj"/>
            </a:avLst>
          </a:prstGeom>
          <a:solidFill>
            <a:srgbClr val="EA9999"/>
          </a:solidFill>
          <a:ln cap="flat" cmpd="sng" w="9525">
            <a:solidFill>
              <a:srgbClr val="DC440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2f03a2adccf_0_0"/>
          <p:cNvSpPr txBox="1"/>
          <p:nvPr>
            <p:ph type="title"/>
          </p:nvPr>
        </p:nvSpPr>
        <p:spPr>
          <a:xfrm>
            <a:off x="533525" y="853676"/>
            <a:ext cx="7772100" cy="7752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rgbClr val="DC4400"/>
              </a:buClr>
              <a:buSzPts val="3300"/>
              <a:buFont typeface="Impact"/>
              <a:buNone/>
            </a:pPr>
            <a:r>
              <a:rPr lang="en"/>
              <a:t>The PBJ-PC - Writing the Algorithm </a:t>
            </a:r>
            <a:endParaRPr/>
          </a:p>
        </p:txBody>
      </p:sp>
      <p:sp>
        <p:nvSpPr>
          <p:cNvPr id="143" name="Google Shape;143;g2f03a2adccf_0_0"/>
          <p:cNvSpPr txBox="1"/>
          <p:nvPr/>
        </p:nvSpPr>
        <p:spPr>
          <a:xfrm>
            <a:off x="847850" y="1578550"/>
            <a:ext cx="7772100" cy="292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Verdana"/>
                <a:ea typeface="Verdana"/>
                <a:cs typeface="Verdana"/>
                <a:sym typeface="Verdana"/>
              </a:rPr>
              <a:t>Paired Programing Practice (groups of 3-4)</a:t>
            </a:r>
            <a:endParaRPr b="1" i="0" sz="23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Roles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Saying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Writing directions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Following the directions to make the sandwich</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1 person - Checking to make sure this “makes sense”</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Verdana"/>
                <a:ea typeface="Verdana"/>
                <a:cs typeface="Verdana"/>
                <a:sym typeface="Verdana"/>
              </a:rPr>
              <a:t>Materials</a:t>
            </a:r>
            <a:endParaRPr b="1"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Sandwich making supplies, Sandwich making stations</a:t>
            </a:r>
            <a:endParaRPr b="0" i="0" sz="1800" u="none" cap="none" strike="noStrike">
              <a:solidFill>
                <a:srgbClr val="000000"/>
              </a:solidFill>
              <a:latin typeface="Verdana"/>
              <a:ea typeface="Verdana"/>
              <a:cs typeface="Verdana"/>
              <a:sym typeface="Verdana"/>
            </a:endParaRPr>
          </a:p>
          <a:p>
            <a:pPr indent="-342900" lvl="0" marL="457200" marR="0" rtl="0" algn="l">
              <a:lnSpc>
                <a:spcPct val="100000"/>
              </a:lnSpc>
              <a:spcBef>
                <a:spcPts val="0"/>
              </a:spcBef>
              <a:spcAft>
                <a:spcPts val="0"/>
              </a:spcAft>
              <a:buClr>
                <a:srgbClr val="000000"/>
              </a:buClr>
              <a:buSzPts val="1800"/>
              <a:buFont typeface="Verdana"/>
              <a:buChar char="-"/>
            </a:pPr>
            <a:r>
              <a:rPr b="0" i="0" lang="en" sz="1800" u="none" cap="none" strike="noStrike">
                <a:solidFill>
                  <a:srgbClr val="000000"/>
                </a:solidFill>
                <a:latin typeface="Verdana"/>
                <a:ea typeface="Verdana"/>
                <a:cs typeface="Verdana"/>
                <a:sym typeface="Verdana"/>
              </a:rPr>
              <a:t>Paper, Pencils/Pen</a:t>
            </a:r>
            <a:endParaRPr b="0" i="0" sz="1800" u="none" cap="none" strike="noStrike">
              <a:solidFill>
                <a:srgbClr val="000000"/>
              </a:solidFill>
              <a:latin typeface="Verdana"/>
              <a:ea typeface="Verdana"/>
              <a:cs typeface="Verdana"/>
              <a:sym typeface="Verdana"/>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